
<file path=[Content_Types].xml><?xml version="1.0" encoding="utf-8"?>
<Types xmlns="http://schemas.openxmlformats.org/package/2006/content-types">
  <Default ContentType="application/x-fontdata" Extension="fntdata"/>
  <Default ContentType="image/jpeg" Extension="jpeg"/>
  <Default ContentType="image/png" Extension="png"/>
  <Default ContentType="application/vnd.openxmlformats-package.relationships+xml" Extension="rels"/>
  <Default ContentType="image/svg+xml" Extension="svg"/>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embedTrueTypeFonts="true">
  <p:sldMasterIdLst>
    <p:sldMasterId id="2147483648" r:id="rId1"/>
  </p:sld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Lst>
  <p:sldSz cx="18288000" cy="10287000"/>
  <p:notesSz cx="6858000" cy="9144000"/>
  <p:embeddedFontLst>
    <p:embeddedFont>
      <p:font typeface="Arial Bold" charset="1" panose="020B0802020202020204"/>
      <p:regular r:id="rId20"/>
    </p:embeddedFont>
    <p:embeddedFont>
      <p:font typeface="Daydream" charset="1" panose="00000000000000000000"/>
      <p:regular r:id="rId21"/>
    </p:embeddedFont>
    <p:embeddedFont>
      <p:font typeface="Old Standard Bold" charset="1" panose="02040503050505020303"/>
      <p:regular r:id="rId22"/>
    </p:embeddedFont>
    <p:embeddedFont>
      <p:font typeface="Arial" charset="1" panose="020B0502020202020204"/>
      <p:regular r:id="rId23"/>
    </p:embeddedFont>
    <p:embeddedFont>
      <p:font typeface="Arial Bold Italics" charset="1" panose="020B0802020202090204"/>
      <p:regular r:id="rId24"/>
    </p:embeddedFont>
    <p:embeddedFont>
      <p:font typeface="Arial Italics" charset="1" panose="020B0502020202090204"/>
      <p:regular r:id="rId25"/>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74" d="100"/>
          <a:sy n="74" d="100"/>
        </p:scale>
        <p:origin x="-10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5.xml" Type="http://schemas.openxmlformats.org/officeDocument/2006/relationships/slide"/><Relationship Id="rId11" Target="slides/slide6.xml" Type="http://schemas.openxmlformats.org/officeDocument/2006/relationships/slide"/><Relationship Id="rId12" Target="slides/slide7.xml" Type="http://schemas.openxmlformats.org/officeDocument/2006/relationships/slide"/><Relationship Id="rId13" Target="slides/slide8.xml" Type="http://schemas.openxmlformats.org/officeDocument/2006/relationships/slide"/><Relationship Id="rId14" Target="slides/slide9.xml" Type="http://schemas.openxmlformats.org/officeDocument/2006/relationships/slide"/><Relationship Id="rId15" Target="slides/slide10.xml" Type="http://schemas.openxmlformats.org/officeDocument/2006/relationships/slide"/><Relationship Id="rId16" Target="slides/slide11.xml" Type="http://schemas.openxmlformats.org/officeDocument/2006/relationships/slide"/><Relationship Id="rId17" Target="slides/slide12.xml" Type="http://schemas.openxmlformats.org/officeDocument/2006/relationships/slide"/><Relationship Id="rId18" Target="slides/slide13.xml" Type="http://schemas.openxmlformats.org/officeDocument/2006/relationships/slide"/><Relationship Id="rId19" Target="slides/slide14.xml" Type="http://schemas.openxmlformats.org/officeDocument/2006/relationships/slide"/><Relationship Id="rId2" Target="presProps.xml" Type="http://schemas.openxmlformats.org/officeDocument/2006/relationships/presProps"/><Relationship Id="rId20" Target="fonts/font20.fntdata" Type="http://schemas.openxmlformats.org/officeDocument/2006/relationships/font"/><Relationship Id="rId21" Target="fonts/font21.fntdata" Type="http://schemas.openxmlformats.org/officeDocument/2006/relationships/font"/><Relationship Id="rId22" Target="fonts/font22.fntdata" Type="http://schemas.openxmlformats.org/officeDocument/2006/relationships/font"/><Relationship Id="rId23" Target="fonts/font23.fntdata" Type="http://schemas.openxmlformats.org/officeDocument/2006/relationships/font"/><Relationship Id="rId24" Target="fonts/font24.fntdata" Type="http://schemas.openxmlformats.org/officeDocument/2006/relationships/font"/><Relationship Id="rId25" Target="fonts/font25.fntdata" Type="http://schemas.openxmlformats.org/officeDocument/2006/relationships/font"/><Relationship Id="rId3" Target="viewProps.xml" Type="http://schemas.openxmlformats.org/officeDocument/2006/relationships/viewProps"/><Relationship Id="rId4" Target="theme/theme1.xml" Type="http://schemas.openxmlformats.org/officeDocument/2006/relationships/theme"/><Relationship Id="rId5" Target="tableStyles.xml" Type="http://schemas.openxmlformats.org/officeDocument/2006/relationships/tableStyles"/><Relationship Id="rId6" Target="slides/slide1.xml" Type="http://schemas.openxmlformats.org/officeDocument/2006/relationships/slide"/><Relationship Id="rId7" Target="slides/slide2.xml" Type="http://schemas.openxmlformats.org/officeDocument/2006/relationships/slide"/><Relationship Id="rId8" Target="slides/slide3.xml" Type="http://schemas.openxmlformats.org/officeDocument/2006/relationships/slide"/><Relationship Id="rId9" Target="slides/slide4.xml" Type="http://schemas.openxmlformats.org/officeDocument/2006/relationships/slide"/></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3.png" Type="http://schemas.openxmlformats.org/officeDocument/2006/relationships/image"/><Relationship Id="rId5" Target="../media/image4.svg" Type="http://schemas.openxmlformats.org/officeDocument/2006/relationships/image"/><Relationship Id="rId6" Target="../media/image5.png" Type="http://schemas.openxmlformats.org/officeDocument/2006/relationships/image"/><Relationship Id="rId7" Target="../media/image6.svg"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3.png" Type="http://schemas.openxmlformats.org/officeDocument/2006/relationships/image"/><Relationship Id="rId3" Target="../media/image4.svg" Type="http://schemas.openxmlformats.org/officeDocument/2006/relationships/image"/><Relationship Id="rId4" Target="../media/image5.png" Type="http://schemas.openxmlformats.org/officeDocument/2006/relationships/image"/><Relationship Id="rId5" Target="../media/image6.svg" Type="http://schemas.openxmlformats.org/officeDocument/2006/relationships/image"/></Relationships>
</file>

<file path=ppt/slides/_rels/slide11.xml.rels><?xml version="1.0" encoding="UTF-8" standalone="yes"?><Relationships xmlns="http://schemas.openxmlformats.org/package/2006/relationships"><Relationship Id="rId1" Target="../slideLayouts/slideLayout7.xml" Type="http://schemas.openxmlformats.org/officeDocument/2006/relationships/slideLayout"/><Relationship Id="rId2" Target="https://www.jstor.org/stable/25254917" TargetMode="External" Type="http://schemas.openxmlformats.org/officeDocument/2006/relationships/hyperlink"/><Relationship Id="rId3" Target="https://www.youtube.com/watch?v=kRGKdmbYgYI&amp;t=1s" TargetMode="External" Type="http://schemas.openxmlformats.org/officeDocument/2006/relationships/hyperlink"/><Relationship Id="rId4" Target="../media/image3.png" Type="http://schemas.openxmlformats.org/officeDocument/2006/relationships/image"/><Relationship Id="rId5" Target="../media/image4.svg" Type="http://schemas.openxmlformats.org/officeDocument/2006/relationships/image"/><Relationship Id="rId6" Target="../media/image5.png" Type="http://schemas.openxmlformats.org/officeDocument/2006/relationships/image"/><Relationship Id="rId7" Target="../media/image6.svg" Type="http://schemas.openxmlformats.org/officeDocument/2006/relationships/image"/></Relationships>
</file>

<file path=ppt/slides/_rels/slide12.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3.png" Type="http://schemas.openxmlformats.org/officeDocument/2006/relationships/image"/><Relationship Id="rId3" Target="../media/image4.svg" Type="http://schemas.openxmlformats.org/officeDocument/2006/relationships/image"/><Relationship Id="rId4" Target="../media/image5.png" Type="http://schemas.openxmlformats.org/officeDocument/2006/relationships/image"/><Relationship Id="rId5" Target="../media/image6.svg" Type="http://schemas.openxmlformats.org/officeDocument/2006/relationships/image"/><Relationship Id="rId6" Target="../media/image7.png" Type="http://schemas.openxmlformats.org/officeDocument/2006/relationships/image"/><Relationship Id="rId7" Target="../media/image8.svg" Type="http://schemas.openxmlformats.org/officeDocument/2006/relationships/image"/><Relationship Id="rId8" Target="../media/image9.png" Type="http://schemas.openxmlformats.org/officeDocument/2006/relationships/image"/><Relationship Id="rId9" Target="../media/image10.svg" Type="http://schemas.openxmlformats.org/officeDocument/2006/relationships/image"/></Relationships>
</file>

<file path=ppt/slides/_rels/slide13.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3.png" Type="http://schemas.openxmlformats.org/officeDocument/2006/relationships/image"/><Relationship Id="rId3" Target="../media/image4.svg" Type="http://schemas.openxmlformats.org/officeDocument/2006/relationships/image"/><Relationship Id="rId4" Target="../media/image5.png" Type="http://schemas.openxmlformats.org/officeDocument/2006/relationships/image"/><Relationship Id="rId5" Target="../media/image6.svg" Type="http://schemas.openxmlformats.org/officeDocument/2006/relationships/image"/></Relationships>
</file>

<file path=ppt/slides/_rels/slide14.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3.png" Type="http://schemas.openxmlformats.org/officeDocument/2006/relationships/image"/><Relationship Id="rId3" Target="../media/image4.svg" Type="http://schemas.openxmlformats.org/officeDocument/2006/relationships/image"/><Relationship Id="rId4" Target="../media/image5.png" Type="http://schemas.openxmlformats.org/officeDocument/2006/relationships/image"/><Relationship Id="rId5" Target="../media/image6.sv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3.png" Type="http://schemas.openxmlformats.org/officeDocument/2006/relationships/image"/><Relationship Id="rId3" Target="../media/image4.svg" Type="http://schemas.openxmlformats.org/officeDocument/2006/relationships/image"/><Relationship Id="rId4" Target="../media/image5.png" Type="http://schemas.openxmlformats.org/officeDocument/2006/relationships/image"/><Relationship Id="rId5" Target="../media/image6.sv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3.png" Type="http://schemas.openxmlformats.org/officeDocument/2006/relationships/image"/><Relationship Id="rId3" Target="../media/image4.svg" Type="http://schemas.openxmlformats.org/officeDocument/2006/relationships/image"/><Relationship Id="rId4" Target="../media/image5.png" Type="http://schemas.openxmlformats.org/officeDocument/2006/relationships/image"/><Relationship Id="rId5" Target="../media/image6.sv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3.png" Type="http://schemas.openxmlformats.org/officeDocument/2006/relationships/image"/><Relationship Id="rId3" Target="../media/image4.svg" Type="http://schemas.openxmlformats.org/officeDocument/2006/relationships/image"/><Relationship Id="rId4" Target="../media/image5.png" Type="http://schemas.openxmlformats.org/officeDocument/2006/relationships/image"/><Relationship Id="rId5" Target="../media/image6.sv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3.png" Type="http://schemas.openxmlformats.org/officeDocument/2006/relationships/image"/><Relationship Id="rId3" Target="../media/image4.svg" Type="http://schemas.openxmlformats.org/officeDocument/2006/relationships/image"/><Relationship Id="rId4" Target="../media/image5.png" Type="http://schemas.openxmlformats.org/officeDocument/2006/relationships/image"/><Relationship Id="rId5" Target="../media/image6.sv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3.png" Type="http://schemas.openxmlformats.org/officeDocument/2006/relationships/image"/><Relationship Id="rId3" Target="../media/image4.svg" Type="http://schemas.openxmlformats.org/officeDocument/2006/relationships/image"/><Relationship Id="rId4" Target="../media/image5.png" Type="http://schemas.openxmlformats.org/officeDocument/2006/relationships/image"/><Relationship Id="rId5" Target="../media/image6.svg" Type="http://schemas.openxmlformats.org/officeDocument/2006/relationships/image"/></Relationships>
</file>

<file path=ppt/slides/_rels/slide7.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3.png" Type="http://schemas.openxmlformats.org/officeDocument/2006/relationships/image"/><Relationship Id="rId3" Target="../media/image4.svg" Type="http://schemas.openxmlformats.org/officeDocument/2006/relationships/image"/><Relationship Id="rId4" Target="../media/image5.png" Type="http://schemas.openxmlformats.org/officeDocument/2006/relationships/image"/><Relationship Id="rId5" Target="../media/image6.svg" Type="http://schemas.openxmlformats.org/officeDocument/2006/relationships/image"/></Relationships>
</file>

<file path=ppt/slides/_rels/slide8.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3.png" Type="http://schemas.openxmlformats.org/officeDocument/2006/relationships/image"/><Relationship Id="rId3" Target="../media/image4.svg" Type="http://schemas.openxmlformats.org/officeDocument/2006/relationships/image"/><Relationship Id="rId4" Target="../media/image5.png" Type="http://schemas.openxmlformats.org/officeDocument/2006/relationships/image"/><Relationship Id="rId5" Target="../media/image6.svg" Type="http://schemas.openxmlformats.org/officeDocument/2006/relationships/image"/></Relationships>
</file>

<file path=ppt/slides/_rels/slide9.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3.png" Type="http://schemas.openxmlformats.org/officeDocument/2006/relationships/image"/><Relationship Id="rId3" Target="../media/image4.svg" Type="http://schemas.openxmlformats.org/officeDocument/2006/relationships/image"/><Relationship Id="rId4" Target="../media/image5.png" Type="http://schemas.openxmlformats.org/officeDocument/2006/relationships/image"/><Relationship Id="rId5" Target="../media/image6.svg" Type="http://schemas.openxmlformats.org/officeDocument/2006/relationships/image"/></Relationships>
</file>

<file path=ppt/slides/slide1.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name="Freeform 2" id="2"/>
          <p:cNvSpPr/>
          <p:nvPr/>
        </p:nvSpPr>
        <p:spPr>
          <a:xfrm flipH="false" flipV="false" rot="0">
            <a:off x="-1299646" y="0"/>
            <a:ext cx="20887310" cy="10287000"/>
          </a:xfrm>
          <a:custGeom>
            <a:avLst/>
            <a:gdLst/>
            <a:ahLst/>
            <a:cxnLst/>
            <a:rect r="r" b="b" t="t" l="l"/>
            <a:pathLst>
              <a:path h="10287000" w="20887310">
                <a:moveTo>
                  <a:pt x="0" y="0"/>
                </a:moveTo>
                <a:lnTo>
                  <a:pt x="20887309" y="0"/>
                </a:lnTo>
                <a:lnTo>
                  <a:pt x="20887309" y="10287000"/>
                </a:lnTo>
                <a:lnTo>
                  <a:pt x="0" y="10287000"/>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TextBox 3" id="3"/>
          <p:cNvSpPr txBox="true"/>
          <p:nvPr/>
        </p:nvSpPr>
        <p:spPr>
          <a:xfrm rot="0">
            <a:off x="351814" y="3473760"/>
            <a:ext cx="17584390" cy="1530349"/>
          </a:xfrm>
          <a:prstGeom prst="rect">
            <a:avLst/>
          </a:prstGeom>
        </p:spPr>
        <p:txBody>
          <a:bodyPr anchor="t" rtlCol="false" tIns="0" lIns="0" bIns="0" rIns="0">
            <a:spAutoFit/>
          </a:bodyPr>
          <a:lstStyle/>
          <a:p>
            <a:pPr algn="ctr">
              <a:lnSpc>
                <a:spcPts val="11200"/>
              </a:lnSpc>
            </a:pPr>
            <a:r>
              <a:rPr lang="en-US" sz="8000" spc="360">
                <a:solidFill>
                  <a:srgbClr val="FF6100"/>
                </a:solidFill>
                <a:latin typeface="Arial Bold"/>
              </a:rPr>
              <a:t>CBA 1: MY PLACE IN THE PAST</a:t>
            </a:r>
          </a:p>
        </p:txBody>
      </p:sp>
      <p:sp>
        <p:nvSpPr>
          <p:cNvPr name="TextBox 4" id="4"/>
          <p:cNvSpPr txBox="true"/>
          <p:nvPr/>
        </p:nvSpPr>
        <p:spPr>
          <a:xfrm rot="0">
            <a:off x="351801" y="3612306"/>
            <a:ext cx="17584398" cy="1193801"/>
          </a:xfrm>
          <a:prstGeom prst="rect">
            <a:avLst/>
          </a:prstGeom>
        </p:spPr>
        <p:txBody>
          <a:bodyPr anchor="t" rtlCol="false" tIns="0" lIns="0" bIns="0" rIns="0">
            <a:spAutoFit/>
          </a:bodyPr>
          <a:lstStyle/>
          <a:p>
            <a:pPr algn="ctr">
              <a:lnSpc>
                <a:spcPts val="9200"/>
              </a:lnSpc>
            </a:pPr>
            <a:r>
              <a:rPr lang="en-US" sz="8000" spc="2400">
                <a:solidFill>
                  <a:srgbClr val="FFFFFF"/>
                </a:solidFill>
                <a:latin typeface="Daydream"/>
              </a:rPr>
              <a:t>cba 1: my place in the past</a:t>
            </a:r>
          </a:p>
        </p:txBody>
      </p:sp>
      <p:sp>
        <p:nvSpPr>
          <p:cNvPr name="TextBox 5" id="5"/>
          <p:cNvSpPr txBox="true"/>
          <p:nvPr/>
        </p:nvSpPr>
        <p:spPr>
          <a:xfrm rot="0">
            <a:off x="15634243" y="-14772"/>
            <a:ext cx="2208279" cy="591277"/>
          </a:xfrm>
          <a:prstGeom prst="rect">
            <a:avLst/>
          </a:prstGeom>
        </p:spPr>
        <p:txBody>
          <a:bodyPr anchor="t" rtlCol="false" tIns="0" lIns="0" bIns="0" rIns="0">
            <a:spAutoFit/>
          </a:bodyPr>
          <a:lstStyle/>
          <a:p>
            <a:pPr algn="r">
              <a:lnSpc>
                <a:spcPts val="4206"/>
              </a:lnSpc>
            </a:pPr>
            <a:r>
              <a:rPr lang="en-US" sz="3004">
                <a:solidFill>
                  <a:srgbClr val="FFFFFF"/>
                </a:solidFill>
                <a:latin typeface="Old Standard Bold"/>
              </a:rPr>
              <a:t>Chapter 36</a:t>
            </a:r>
          </a:p>
        </p:txBody>
      </p:sp>
      <p:grpSp>
        <p:nvGrpSpPr>
          <p:cNvPr name="Group 6" id="6"/>
          <p:cNvGrpSpPr/>
          <p:nvPr/>
        </p:nvGrpSpPr>
        <p:grpSpPr>
          <a:xfrm rot="0">
            <a:off x="14646202" y="9721305"/>
            <a:ext cx="3641798" cy="565695"/>
            <a:chOff x="0" y="0"/>
            <a:chExt cx="4855730" cy="754261"/>
          </a:xfrm>
        </p:grpSpPr>
        <p:sp>
          <p:nvSpPr>
            <p:cNvPr name="Freeform 7" id="7"/>
            <p:cNvSpPr/>
            <p:nvPr/>
          </p:nvSpPr>
          <p:spPr>
            <a:xfrm flipH="false" flipV="false" rot="0">
              <a:off x="0" y="0"/>
              <a:ext cx="754261" cy="754261"/>
            </a:xfrm>
            <a:custGeom>
              <a:avLst/>
              <a:gdLst/>
              <a:ahLst/>
              <a:cxnLst/>
              <a:rect r="r" b="b" t="t" l="l"/>
              <a:pathLst>
                <a:path h="754261" w="754261">
                  <a:moveTo>
                    <a:pt x="0" y="0"/>
                  </a:moveTo>
                  <a:lnTo>
                    <a:pt x="754261" y="0"/>
                  </a:lnTo>
                  <a:lnTo>
                    <a:pt x="754261" y="754261"/>
                  </a:lnTo>
                  <a:lnTo>
                    <a:pt x="0" y="754261"/>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8" id="8"/>
            <p:cNvSpPr/>
            <p:nvPr/>
          </p:nvSpPr>
          <p:spPr>
            <a:xfrm flipH="false" flipV="false" rot="0">
              <a:off x="881261" y="0"/>
              <a:ext cx="754261" cy="754261"/>
            </a:xfrm>
            <a:custGeom>
              <a:avLst/>
              <a:gdLst/>
              <a:ahLst/>
              <a:cxnLst/>
              <a:rect r="r" b="b" t="t" l="l"/>
              <a:pathLst>
                <a:path h="754261" w="754261">
                  <a:moveTo>
                    <a:pt x="0" y="0"/>
                  </a:moveTo>
                  <a:lnTo>
                    <a:pt x="754260" y="0"/>
                  </a:lnTo>
                  <a:lnTo>
                    <a:pt x="754260" y="754261"/>
                  </a:lnTo>
                  <a:lnTo>
                    <a:pt x="0" y="754261"/>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TextBox 9" id="9"/>
            <p:cNvSpPr txBox="true"/>
            <p:nvPr/>
          </p:nvSpPr>
          <p:spPr>
            <a:xfrm rot="0">
              <a:off x="1760497" y="51164"/>
              <a:ext cx="3095233" cy="575733"/>
            </a:xfrm>
            <a:prstGeom prst="rect">
              <a:avLst/>
            </a:prstGeom>
          </p:spPr>
          <p:txBody>
            <a:bodyPr anchor="t" rtlCol="false" tIns="0" lIns="0" bIns="0" rIns="0">
              <a:spAutoFit/>
            </a:bodyPr>
            <a:lstStyle/>
            <a:p>
              <a:pPr algn="just">
                <a:lnSpc>
                  <a:spcPts val="3200"/>
                </a:lnSpc>
                <a:spcBef>
                  <a:spcPct val="0"/>
                </a:spcBef>
              </a:pPr>
              <a:r>
                <a:rPr lang="en-US" sz="2500">
                  <a:solidFill>
                    <a:srgbClr val="FF6100"/>
                  </a:solidFill>
                  <a:latin typeface="Arial"/>
                </a:rPr>
                <a:t>@MsDoorley</a:t>
              </a:r>
            </a:p>
          </p:txBody>
        </p:sp>
      </p:grpSp>
      <p:sp>
        <p:nvSpPr>
          <p:cNvPr name="TextBox 10" id="10"/>
          <p:cNvSpPr txBox="true"/>
          <p:nvPr/>
        </p:nvSpPr>
        <p:spPr>
          <a:xfrm rot="0">
            <a:off x="0" y="9613901"/>
            <a:ext cx="8016664" cy="673099"/>
          </a:xfrm>
          <a:prstGeom prst="rect">
            <a:avLst/>
          </a:prstGeom>
        </p:spPr>
        <p:txBody>
          <a:bodyPr anchor="t" rtlCol="false" tIns="0" lIns="0" bIns="0" rIns="0">
            <a:spAutoFit/>
          </a:bodyPr>
          <a:lstStyle/>
          <a:p>
            <a:pPr algn="ctr">
              <a:lnSpc>
                <a:spcPts val="4900"/>
              </a:lnSpc>
            </a:pPr>
            <a:r>
              <a:rPr lang="en-US" sz="3500">
                <a:solidFill>
                  <a:srgbClr val="FF6100"/>
                </a:solidFill>
                <a:latin typeface="Arial Bold"/>
              </a:rPr>
              <a:t>Junior Cycle History Assessment</a:t>
            </a:r>
          </a:p>
        </p:txBody>
      </p:sp>
    </p:spTree>
  </p:cSld>
  <p:clrMapOvr>
    <a:masterClrMapping/>
  </p:clrMapOvr>
</p:sld>
</file>

<file path=ppt/slides/slide10.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grpSp>
        <p:nvGrpSpPr>
          <p:cNvPr name="Group 2" id="2"/>
          <p:cNvGrpSpPr/>
          <p:nvPr/>
        </p:nvGrpSpPr>
        <p:grpSpPr>
          <a:xfrm rot="0">
            <a:off x="0" y="9525"/>
            <a:ext cx="685800" cy="10287000"/>
            <a:chOff x="0" y="0"/>
            <a:chExt cx="914400" cy="13716000"/>
          </a:xfrm>
        </p:grpSpPr>
        <p:sp>
          <p:nvSpPr>
            <p:cNvPr name="Freeform 3" id="3"/>
            <p:cNvSpPr/>
            <p:nvPr/>
          </p:nvSpPr>
          <p:spPr>
            <a:xfrm flipH="false" flipV="false" rot="0">
              <a:off x="0" y="0"/>
              <a:ext cx="914400" cy="13716000"/>
            </a:xfrm>
            <a:custGeom>
              <a:avLst/>
              <a:gdLst/>
              <a:ahLst/>
              <a:cxnLst/>
              <a:rect r="r" b="b" t="t" l="l"/>
              <a:pathLst>
                <a:path h="13716000" w="914400">
                  <a:moveTo>
                    <a:pt x="0" y="0"/>
                  </a:moveTo>
                  <a:lnTo>
                    <a:pt x="914400" y="0"/>
                  </a:lnTo>
                  <a:lnTo>
                    <a:pt x="914400" y="13716000"/>
                  </a:lnTo>
                  <a:lnTo>
                    <a:pt x="0" y="13716000"/>
                  </a:lnTo>
                  <a:close/>
                </a:path>
              </a:pathLst>
            </a:custGeom>
            <a:solidFill>
              <a:srgbClr val="FF914D"/>
            </a:solidFill>
          </p:spPr>
        </p:sp>
      </p:grpSp>
      <p:grpSp>
        <p:nvGrpSpPr>
          <p:cNvPr name="Group 4" id="4"/>
          <p:cNvGrpSpPr/>
          <p:nvPr/>
        </p:nvGrpSpPr>
        <p:grpSpPr>
          <a:xfrm rot="0">
            <a:off x="16939260" y="0"/>
            <a:ext cx="1371600" cy="10287000"/>
            <a:chOff x="0" y="0"/>
            <a:chExt cx="1828800" cy="13716000"/>
          </a:xfrm>
        </p:grpSpPr>
        <p:sp>
          <p:nvSpPr>
            <p:cNvPr name="Freeform 5" id="5"/>
            <p:cNvSpPr/>
            <p:nvPr/>
          </p:nvSpPr>
          <p:spPr>
            <a:xfrm flipH="false" flipV="false" rot="0">
              <a:off x="0" y="0"/>
              <a:ext cx="1828800" cy="13716000"/>
            </a:xfrm>
            <a:custGeom>
              <a:avLst/>
              <a:gdLst/>
              <a:ahLst/>
              <a:cxnLst/>
              <a:rect r="r" b="b" t="t" l="l"/>
              <a:pathLst>
                <a:path h="13716000" w="1828800">
                  <a:moveTo>
                    <a:pt x="0" y="0"/>
                  </a:moveTo>
                  <a:lnTo>
                    <a:pt x="1828800" y="0"/>
                  </a:lnTo>
                  <a:lnTo>
                    <a:pt x="1828800" y="13716000"/>
                  </a:lnTo>
                  <a:lnTo>
                    <a:pt x="0" y="13716000"/>
                  </a:lnTo>
                  <a:close/>
                </a:path>
              </a:pathLst>
            </a:custGeom>
            <a:solidFill>
              <a:srgbClr val="FF6100"/>
            </a:solidFill>
          </p:spPr>
        </p:sp>
      </p:grpSp>
      <p:sp>
        <p:nvSpPr>
          <p:cNvPr name="TextBox 6" id="6"/>
          <p:cNvSpPr txBox="true"/>
          <p:nvPr/>
        </p:nvSpPr>
        <p:spPr>
          <a:xfrm rot="-5400000">
            <a:off x="-3736869" y="4806950"/>
            <a:ext cx="8016664" cy="673099"/>
          </a:xfrm>
          <a:prstGeom prst="rect">
            <a:avLst/>
          </a:prstGeom>
        </p:spPr>
        <p:txBody>
          <a:bodyPr anchor="t" rtlCol="false" tIns="0" lIns="0" bIns="0" rIns="0">
            <a:spAutoFit/>
          </a:bodyPr>
          <a:lstStyle/>
          <a:p>
            <a:pPr algn="ctr">
              <a:lnSpc>
                <a:spcPts val="4900"/>
              </a:lnSpc>
            </a:pPr>
            <a:r>
              <a:rPr lang="en-US" sz="3500">
                <a:solidFill>
                  <a:srgbClr val="FFFFFF"/>
                </a:solidFill>
                <a:latin typeface="Arial Bold"/>
              </a:rPr>
              <a:t>Strand One: The Nature of History</a:t>
            </a:r>
          </a:p>
        </p:txBody>
      </p:sp>
      <p:sp>
        <p:nvSpPr>
          <p:cNvPr name="TextBox 7" id="7"/>
          <p:cNvSpPr txBox="true"/>
          <p:nvPr/>
        </p:nvSpPr>
        <p:spPr>
          <a:xfrm rot="0">
            <a:off x="1028700" y="714375"/>
            <a:ext cx="15609955" cy="1530349"/>
          </a:xfrm>
          <a:prstGeom prst="rect">
            <a:avLst/>
          </a:prstGeom>
        </p:spPr>
        <p:txBody>
          <a:bodyPr anchor="t" rtlCol="false" tIns="0" lIns="0" bIns="0" rIns="0">
            <a:spAutoFit/>
          </a:bodyPr>
          <a:lstStyle/>
          <a:p>
            <a:pPr algn="l">
              <a:lnSpc>
                <a:spcPts val="11200"/>
              </a:lnSpc>
            </a:pPr>
            <a:r>
              <a:rPr lang="en-US" sz="8000">
                <a:solidFill>
                  <a:srgbClr val="FF6100"/>
                </a:solidFill>
                <a:latin typeface="Arial Bold"/>
              </a:rPr>
              <a:t>Sources</a:t>
            </a:r>
          </a:p>
        </p:txBody>
      </p:sp>
      <p:sp>
        <p:nvSpPr>
          <p:cNvPr name="TextBox 8" id="8"/>
          <p:cNvSpPr txBox="true"/>
          <p:nvPr/>
        </p:nvSpPr>
        <p:spPr>
          <a:xfrm rot="0">
            <a:off x="1028700" y="2130424"/>
            <a:ext cx="15609955" cy="6848475"/>
          </a:xfrm>
          <a:prstGeom prst="rect">
            <a:avLst/>
          </a:prstGeom>
        </p:spPr>
        <p:txBody>
          <a:bodyPr anchor="t" rtlCol="false" tIns="0" lIns="0" bIns="0" rIns="0">
            <a:spAutoFit/>
          </a:bodyPr>
          <a:lstStyle/>
          <a:p>
            <a:pPr algn="l" marL="647697" indent="-323848" lvl="1">
              <a:lnSpc>
                <a:spcPts val="4199"/>
              </a:lnSpc>
              <a:buFont typeface="Arial"/>
              <a:buChar char="•"/>
            </a:pPr>
            <a:r>
              <a:rPr lang="en-US" sz="2999">
                <a:solidFill>
                  <a:srgbClr val="000000"/>
                </a:solidFill>
                <a:latin typeface="Arial"/>
              </a:rPr>
              <a:t>Once you have selected your topic, you then need to identify your </a:t>
            </a:r>
            <a:r>
              <a:rPr lang="en-US" sz="2999">
                <a:solidFill>
                  <a:srgbClr val="700124"/>
                </a:solidFill>
                <a:latin typeface="Arial"/>
              </a:rPr>
              <a:t>sources </a:t>
            </a:r>
            <a:r>
              <a:rPr lang="en-US" sz="2999">
                <a:solidFill>
                  <a:srgbClr val="000000"/>
                </a:solidFill>
                <a:latin typeface="Arial"/>
              </a:rPr>
              <a:t>for the CBA. The sources used mist be cited in a </a:t>
            </a:r>
            <a:r>
              <a:rPr lang="en-US" sz="2999">
                <a:solidFill>
                  <a:srgbClr val="700124"/>
                </a:solidFill>
                <a:latin typeface="Arial Bold"/>
              </a:rPr>
              <a:t>bibliography </a:t>
            </a:r>
            <a:r>
              <a:rPr lang="en-US" sz="2999">
                <a:solidFill>
                  <a:srgbClr val="000000"/>
                </a:solidFill>
                <a:latin typeface="Arial"/>
              </a:rPr>
              <a:t>at the end of the CBA. You should try to get at least </a:t>
            </a:r>
            <a:r>
              <a:rPr lang="en-US" sz="2999">
                <a:solidFill>
                  <a:srgbClr val="700124"/>
                </a:solidFill>
                <a:latin typeface="Arial"/>
              </a:rPr>
              <a:t>two different sources</a:t>
            </a:r>
            <a:r>
              <a:rPr lang="en-US" sz="2999">
                <a:solidFill>
                  <a:srgbClr val="000000"/>
                </a:solidFill>
                <a:latin typeface="Arial"/>
              </a:rPr>
              <a:t> (for example, a book (written) and a documentary (visual)).</a:t>
            </a:r>
          </a:p>
          <a:p>
            <a:pPr algn="l" marL="647697" indent="-323848" lvl="1">
              <a:lnSpc>
                <a:spcPts val="4199"/>
              </a:lnSpc>
              <a:buFont typeface="Arial"/>
              <a:buChar char="•"/>
            </a:pPr>
            <a:r>
              <a:rPr lang="en-US" sz="2999">
                <a:solidFill>
                  <a:srgbClr val="000000"/>
                </a:solidFill>
                <a:latin typeface="Arial"/>
              </a:rPr>
              <a:t>When finding sources, ask yourself </a:t>
            </a:r>
            <a:r>
              <a:rPr lang="en-US" sz="2999">
                <a:solidFill>
                  <a:srgbClr val="700124"/>
                </a:solidFill>
                <a:latin typeface="Arial Bold"/>
              </a:rPr>
              <a:t>what question you are trying to answer</a:t>
            </a:r>
            <a:r>
              <a:rPr lang="en-US" sz="2999">
                <a:solidFill>
                  <a:srgbClr val="000000"/>
                </a:solidFill>
                <a:latin typeface="Arial"/>
              </a:rPr>
              <a:t> and consider </a:t>
            </a:r>
            <a:r>
              <a:rPr lang="en-US" sz="2999">
                <a:solidFill>
                  <a:srgbClr val="700124"/>
                </a:solidFill>
                <a:latin typeface="Arial Bold"/>
              </a:rPr>
              <a:t>what source might be suitable</a:t>
            </a:r>
            <a:r>
              <a:rPr lang="en-US" sz="2999">
                <a:solidFill>
                  <a:srgbClr val="000000"/>
                </a:solidFill>
                <a:latin typeface="Arial"/>
              </a:rPr>
              <a:t>.</a:t>
            </a:r>
          </a:p>
          <a:p>
            <a:pPr algn="l" marL="647697" indent="-323848" lvl="1">
              <a:lnSpc>
                <a:spcPts val="4199"/>
              </a:lnSpc>
              <a:buFont typeface="Arial"/>
              <a:buChar char="•"/>
            </a:pPr>
            <a:r>
              <a:rPr lang="en-US" sz="2999">
                <a:solidFill>
                  <a:srgbClr val="000000"/>
                </a:solidFill>
                <a:latin typeface="Arial"/>
              </a:rPr>
              <a:t>For example:</a:t>
            </a:r>
          </a:p>
          <a:p>
            <a:pPr algn="l" marL="1295394" indent="-431798" lvl="2">
              <a:lnSpc>
                <a:spcPts val="4199"/>
              </a:lnSpc>
              <a:buFont typeface="Arial"/>
              <a:buChar char="⚬"/>
            </a:pPr>
            <a:r>
              <a:rPr lang="en-US" sz="2999">
                <a:solidFill>
                  <a:srgbClr val="000000"/>
                </a:solidFill>
                <a:latin typeface="Arial"/>
              </a:rPr>
              <a:t>If you are researching what life looked like during a certain time, photographs give great visual detail.</a:t>
            </a:r>
          </a:p>
          <a:p>
            <a:pPr algn="l" marL="1295394" indent="-431798" lvl="2">
              <a:lnSpc>
                <a:spcPts val="4199"/>
              </a:lnSpc>
              <a:buFont typeface="Arial"/>
              <a:buChar char="⚬"/>
            </a:pPr>
            <a:r>
              <a:rPr lang="en-US" sz="2999">
                <a:solidFill>
                  <a:srgbClr val="000000"/>
                </a:solidFill>
                <a:latin typeface="Arial"/>
              </a:rPr>
              <a:t>If you are looking into local placenames, old maps would be useful.</a:t>
            </a:r>
          </a:p>
          <a:p>
            <a:pPr algn="l" marL="1295394" indent="-431798" lvl="2">
              <a:lnSpc>
                <a:spcPts val="4199"/>
              </a:lnSpc>
              <a:buFont typeface="Arial"/>
              <a:buChar char="⚬"/>
            </a:pPr>
            <a:r>
              <a:rPr lang="en-US" sz="2999">
                <a:solidFill>
                  <a:srgbClr val="000000"/>
                </a:solidFill>
                <a:latin typeface="Arial"/>
              </a:rPr>
              <a:t>If you are looking into family history, interviewing a family member would be useful.</a:t>
            </a:r>
          </a:p>
          <a:p>
            <a:pPr algn="l" marL="1295394" indent="-431798" lvl="2">
              <a:lnSpc>
                <a:spcPts val="4199"/>
              </a:lnSpc>
              <a:buFont typeface="Arial"/>
              <a:buChar char="⚬"/>
            </a:pPr>
            <a:r>
              <a:rPr lang="en-US" sz="2999">
                <a:solidFill>
                  <a:srgbClr val="000000"/>
                </a:solidFill>
                <a:latin typeface="Arial"/>
              </a:rPr>
              <a:t>You must be careful to make sure your information is reliable and that you have cross-checked it with another source. </a:t>
            </a:r>
          </a:p>
        </p:txBody>
      </p:sp>
      <p:sp>
        <p:nvSpPr>
          <p:cNvPr name="TextBox 9" id="9"/>
          <p:cNvSpPr txBox="true"/>
          <p:nvPr/>
        </p:nvSpPr>
        <p:spPr>
          <a:xfrm rot="5400000">
            <a:off x="13527088" y="4760912"/>
            <a:ext cx="8229600" cy="765174"/>
          </a:xfrm>
          <a:prstGeom prst="rect">
            <a:avLst/>
          </a:prstGeom>
        </p:spPr>
        <p:txBody>
          <a:bodyPr anchor="t" rtlCol="false" tIns="0" lIns="0" bIns="0" rIns="0">
            <a:spAutoFit/>
          </a:bodyPr>
          <a:lstStyle/>
          <a:p>
            <a:pPr algn="ctr">
              <a:lnSpc>
                <a:spcPts val="5600"/>
              </a:lnSpc>
            </a:pPr>
            <a:r>
              <a:rPr lang="en-US" sz="4000">
                <a:solidFill>
                  <a:srgbClr val="FFFFFF"/>
                </a:solidFill>
                <a:latin typeface="Arial Bold"/>
              </a:rPr>
              <a:t>CBA 1: My Place in the Past</a:t>
            </a:r>
          </a:p>
        </p:txBody>
      </p:sp>
      <p:grpSp>
        <p:nvGrpSpPr>
          <p:cNvPr name="Group 10" id="10"/>
          <p:cNvGrpSpPr/>
          <p:nvPr/>
        </p:nvGrpSpPr>
        <p:grpSpPr>
          <a:xfrm rot="0">
            <a:off x="13297462" y="9721305"/>
            <a:ext cx="3641798" cy="565695"/>
            <a:chOff x="0" y="0"/>
            <a:chExt cx="4855730" cy="754261"/>
          </a:xfrm>
        </p:grpSpPr>
        <p:sp>
          <p:nvSpPr>
            <p:cNvPr name="Freeform 11" id="11"/>
            <p:cNvSpPr/>
            <p:nvPr/>
          </p:nvSpPr>
          <p:spPr>
            <a:xfrm flipH="false" flipV="false" rot="0">
              <a:off x="0" y="0"/>
              <a:ext cx="754261" cy="754261"/>
            </a:xfrm>
            <a:custGeom>
              <a:avLst/>
              <a:gdLst/>
              <a:ahLst/>
              <a:cxnLst/>
              <a:rect r="r" b="b" t="t" l="l"/>
              <a:pathLst>
                <a:path h="754261" w="754261">
                  <a:moveTo>
                    <a:pt x="0" y="0"/>
                  </a:moveTo>
                  <a:lnTo>
                    <a:pt x="754261" y="0"/>
                  </a:lnTo>
                  <a:lnTo>
                    <a:pt x="754261" y="754261"/>
                  </a:lnTo>
                  <a:lnTo>
                    <a:pt x="0" y="754261"/>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12" id="12"/>
            <p:cNvSpPr/>
            <p:nvPr/>
          </p:nvSpPr>
          <p:spPr>
            <a:xfrm flipH="false" flipV="false" rot="0">
              <a:off x="881261" y="0"/>
              <a:ext cx="754261" cy="754261"/>
            </a:xfrm>
            <a:custGeom>
              <a:avLst/>
              <a:gdLst/>
              <a:ahLst/>
              <a:cxnLst/>
              <a:rect r="r" b="b" t="t" l="l"/>
              <a:pathLst>
                <a:path h="754261" w="754261">
                  <a:moveTo>
                    <a:pt x="0" y="0"/>
                  </a:moveTo>
                  <a:lnTo>
                    <a:pt x="754260" y="0"/>
                  </a:lnTo>
                  <a:lnTo>
                    <a:pt x="754260" y="754261"/>
                  </a:lnTo>
                  <a:lnTo>
                    <a:pt x="0" y="754261"/>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TextBox 13" id="13"/>
            <p:cNvSpPr txBox="true"/>
            <p:nvPr/>
          </p:nvSpPr>
          <p:spPr>
            <a:xfrm rot="0">
              <a:off x="1760497" y="51164"/>
              <a:ext cx="3095233" cy="575733"/>
            </a:xfrm>
            <a:prstGeom prst="rect">
              <a:avLst/>
            </a:prstGeom>
          </p:spPr>
          <p:txBody>
            <a:bodyPr anchor="t" rtlCol="false" tIns="0" lIns="0" bIns="0" rIns="0">
              <a:spAutoFit/>
            </a:bodyPr>
            <a:lstStyle/>
            <a:p>
              <a:pPr algn="just">
                <a:lnSpc>
                  <a:spcPts val="3200"/>
                </a:lnSpc>
                <a:spcBef>
                  <a:spcPct val="0"/>
                </a:spcBef>
              </a:pPr>
              <a:r>
                <a:rPr lang="en-US" sz="2500">
                  <a:solidFill>
                    <a:srgbClr val="FF6100"/>
                  </a:solidFill>
                  <a:latin typeface="Arial"/>
                </a:rPr>
                <a:t>@MsDoorley</a:t>
              </a:r>
            </a:p>
          </p:txBody>
        </p:sp>
      </p:grpSp>
    </p:spTree>
  </p:cSld>
  <p:clrMapOvr>
    <a:masterClrMapping/>
  </p:clrMapOvr>
</p:sld>
</file>

<file path=ppt/slides/slide11.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grpSp>
        <p:nvGrpSpPr>
          <p:cNvPr name="Group 2" id="2"/>
          <p:cNvGrpSpPr/>
          <p:nvPr/>
        </p:nvGrpSpPr>
        <p:grpSpPr>
          <a:xfrm rot="0">
            <a:off x="0" y="0"/>
            <a:ext cx="685800" cy="10287000"/>
            <a:chOff x="0" y="0"/>
            <a:chExt cx="914400" cy="13716000"/>
          </a:xfrm>
        </p:grpSpPr>
        <p:sp>
          <p:nvSpPr>
            <p:cNvPr name="Freeform 3" id="3"/>
            <p:cNvSpPr/>
            <p:nvPr/>
          </p:nvSpPr>
          <p:spPr>
            <a:xfrm flipH="false" flipV="false" rot="0">
              <a:off x="0" y="0"/>
              <a:ext cx="914400" cy="13716000"/>
            </a:xfrm>
            <a:custGeom>
              <a:avLst/>
              <a:gdLst/>
              <a:ahLst/>
              <a:cxnLst/>
              <a:rect r="r" b="b" t="t" l="l"/>
              <a:pathLst>
                <a:path h="13716000" w="914400">
                  <a:moveTo>
                    <a:pt x="0" y="0"/>
                  </a:moveTo>
                  <a:lnTo>
                    <a:pt x="914400" y="0"/>
                  </a:lnTo>
                  <a:lnTo>
                    <a:pt x="914400" y="13716000"/>
                  </a:lnTo>
                  <a:lnTo>
                    <a:pt x="0" y="13716000"/>
                  </a:lnTo>
                  <a:close/>
                </a:path>
              </a:pathLst>
            </a:custGeom>
            <a:solidFill>
              <a:srgbClr val="FF914D"/>
            </a:solidFill>
          </p:spPr>
        </p:sp>
      </p:grpSp>
      <p:grpSp>
        <p:nvGrpSpPr>
          <p:cNvPr name="Group 4" id="4"/>
          <p:cNvGrpSpPr/>
          <p:nvPr/>
        </p:nvGrpSpPr>
        <p:grpSpPr>
          <a:xfrm rot="0">
            <a:off x="16939260" y="0"/>
            <a:ext cx="1371600" cy="10287000"/>
            <a:chOff x="0" y="0"/>
            <a:chExt cx="1828800" cy="13716000"/>
          </a:xfrm>
        </p:grpSpPr>
        <p:sp>
          <p:nvSpPr>
            <p:cNvPr name="Freeform 5" id="5"/>
            <p:cNvSpPr/>
            <p:nvPr/>
          </p:nvSpPr>
          <p:spPr>
            <a:xfrm flipH="false" flipV="false" rot="0">
              <a:off x="0" y="0"/>
              <a:ext cx="1828800" cy="13716000"/>
            </a:xfrm>
            <a:custGeom>
              <a:avLst/>
              <a:gdLst/>
              <a:ahLst/>
              <a:cxnLst/>
              <a:rect r="r" b="b" t="t" l="l"/>
              <a:pathLst>
                <a:path h="13716000" w="1828800">
                  <a:moveTo>
                    <a:pt x="0" y="0"/>
                  </a:moveTo>
                  <a:lnTo>
                    <a:pt x="1828800" y="0"/>
                  </a:lnTo>
                  <a:lnTo>
                    <a:pt x="1828800" y="13716000"/>
                  </a:lnTo>
                  <a:lnTo>
                    <a:pt x="0" y="13716000"/>
                  </a:lnTo>
                  <a:close/>
                </a:path>
              </a:pathLst>
            </a:custGeom>
            <a:solidFill>
              <a:srgbClr val="FF6100"/>
            </a:solidFill>
          </p:spPr>
        </p:sp>
      </p:grpSp>
      <p:graphicFrame>
        <p:nvGraphicFramePr>
          <p:cNvPr name="Table 6" id="6"/>
          <p:cNvGraphicFramePr>
            <a:graphicFrameLocks noGrp="true"/>
          </p:cNvGraphicFramePr>
          <p:nvPr/>
        </p:nvGraphicFramePr>
        <p:xfrm>
          <a:off x="1007553" y="2930737"/>
          <a:ext cx="15609955" cy="5962650"/>
        </p:xfrm>
        <a:graphic>
          <a:graphicData uri="http://schemas.openxmlformats.org/drawingml/2006/table">
            <a:tbl>
              <a:tblPr/>
              <a:tblGrid>
                <a:gridCol w="5203318"/>
                <a:gridCol w="5203318"/>
                <a:gridCol w="5203318"/>
              </a:tblGrid>
              <a:tr h="412209">
                <a:tc>
                  <a:txBody>
                    <a:bodyPr anchor="t" rtlCol="false"/>
                    <a:lstStyle/>
                    <a:p>
                      <a:pPr algn="ctr">
                        <a:lnSpc>
                          <a:spcPts val="2799"/>
                        </a:lnSpc>
                        <a:defRPr/>
                      </a:pPr>
                      <a:r>
                        <a:rPr lang="en-US" sz="1999">
                          <a:solidFill>
                            <a:srgbClr val="FFFFFF"/>
                          </a:solidFill>
                          <a:latin typeface="Arial Bold"/>
                        </a:rPr>
                        <a:t>Source Type</a:t>
                      </a:r>
                      <a:endParaRPr lang="en-US" sz="1100"/>
                    </a:p>
                  </a:txBody>
                  <a:tcPr marL="0" marR="0" marT="0" marB="0" anchor="ctr">
                    <a:lnL cmpd="sng" algn="ctr" cap="flat" w="38100">
                      <a:solidFill>
                        <a:srgbClr val="FF6100"/>
                      </a:solidFill>
                      <a:prstDash val="solid"/>
                      <a:round/>
                      <a:headEnd type="none" w="med" len="med"/>
                      <a:tailEnd type="none" w="med" len="med"/>
                    </a:lnL>
                    <a:lnR cmpd="sng" algn="ctr" cap="flat" w="38100">
                      <a:solidFill>
                        <a:srgbClr val="FF6100"/>
                      </a:solidFill>
                      <a:prstDash val="solid"/>
                      <a:round/>
                      <a:headEnd type="none" w="med" len="med"/>
                      <a:tailEnd type="none" w="med" len="med"/>
                    </a:lnR>
                    <a:lnT cmpd="sng" algn="ctr" cap="flat" w="38100">
                      <a:solidFill>
                        <a:srgbClr val="FF6100"/>
                      </a:solidFill>
                      <a:prstDash val="solid"/>
                      <a:round/>
                      <a:headEnd type="none" w="med" len="med"/>
                      <a:tailEnd type="none" w="med" len="med"/>
                    </a:lnT>
                    <a:lnB cmpd="sng" algn="ctr" cap="flat" w="38100">
                      <a:solidFill>
                        <a:srgbClr val="FF6100"/>
                      </a:solidFill>
                      <a:prstDash val="solid"/>
                      <a:round/>
                      <a:headEnd type="none" w="med" len="med"/>
                      <a:tailEnd type="none" w="med" len="med"/>
                    </a:lnB>
                    <a:solidFill>
                      <a:srgbClr val="FF6100"/>
                    </a:solidFill>
                  </a:tcPr>
                </a:tc>
                <a:tc>
                  <a:txBody>
                    <a:bodyPr anchor="t" rtlCol="false"/>
                    <a:lstStyle/>
                    <a:p>
                      <a:pPr algn="ctr">
                        <a:lnSpc>
                          <a:spcPts val="2799"/>
                        </a:lnSpc>
                        <a:defRPr/>
                      </a:pPr>
                      <a:r>
                        <a:rPr lang="en-US" sz="1999">
                          <a:solidFill>
                            <a:srgbClr val="FFFFFF"/>
                          </a:solidFill>
                          <a:latin typeface="Arial Bold"/>
                        </a:rPr>
                        <a:t>In-Text Citation</a:t>
                      </a:r>
                      <a:endParaRPr lang="en-US" sz="1100"/>
                    </a:p>
                  </a:txBody>
                  <a:tcPr marL="0" marR="0" marT="0" marB="0" anchor="ctr">
                    <a:lnL cmpd="sng" algn="ctr" cap="flat" w="38100">
                      <a:solidFill>
                        <a:srgbClr val="FF6100"/>
                      </a:solidFill>
                      <a:prstDash val="solid"/>
                      <a:round/>
                      <a:headEnd type="none" w="med" len="med"/>
                      <a:tailEnd type="none" w="med" len="med"/>
                    </a:lnL>
                    <a:lnR cmpd="sng" algn="ctr" cap="flat" w="38100">
                      <a:solidFill>
                        <a:srgbClr val="FF6100"/>
                      </a:solidFill>
                      <a:prstDash val="solid"/>
                      <a:round/>
                      <a:headEnd type="none" w="med" len="med"/>
                      <a:tailEnd type="none" w="med" len="med"/>
                    </a:lnR>
                    <a:lnT cmpd="sng" algn="ctr" cap="flat" w="38100">
                      <a:solidFill>
                        <a:srgbClr val="FF6100"/>
                      </a:solidFill>
                      <a:prstDash val="solid"/>
                      <a:round/>
                      <a:headEnd type="none" w="med" len="med"/>
                      <a:tailEnd type="none" w="med" len="med"/>
                    </a:lnT>
                    <a:lnB cmpd="sng" algn="ctr" cap="flat" w="38100">
                      <a:solidFill>
                        <a:srgbClr val="FF6100"/>
                      </a:solidFill>
                      <a:prstDash val="solid"/>
                      <a:round/>
                      <a:headEnd type="none" w="med" len="med"/>
                      <a:tailEnd type="none" w="med" len="med"/>
                    </a:lnB>
                    <a:solidFill>
                      <a:srgbClr val="FF6100"/>
                    </a:solidFill>
                  </a:tcPr>
                </a:tc>
                <a:tc>
                  <a:txBody>
                    <a:bodyPr anchor="t" rtlCol="false"/>
                    <a:lstStyle/>
                    <a:p>
                      <a:pPr algn="ctr">
                        <a:lnSpc>
                          <a:spcPts val="2799"/>
                        </a:lnSpc>
                        <a:defRPr/>
                      </a:pPr>
                      <a:r>
                        <a:rPr lang="en-US" sz="1999">
                          <a:solidFill>
                            <a:srgbClr val="FFFFFF"/>
                          </a:solidFill>
                          <a:latin typeface="Arial Bold"/>
                        </a:rPr>
                        <a:t>Bibliography</a:t>
                      </a:r>
                      <a:endParaRPr lang="en-US" sz="1100"/>
                    </a:p>
                  </a:txBody>
                  <a:tcPr marL="0" marR="0" marT="0" marB="0" anchor="ctr">
                    <a:lnL cmpd="sng" algn="ctr" cap="flat" w="38100">
                      <a:solidFill>
                        <a:srgbClr val="FF6100"/>
                      </a:solidFill>
                      <a:prstDash val="solid"/>
                      <a:round/>
                      <a:headEnd type="none" w="med" len="med"/>
                      <a:tailEnd type="none" w="med" len="med"/>
                    </a:lnL>
                    <a:lnR cmpd="sng" algn="ctr" cap="flat" w="38100">
                      <a:solidFill>
                        <a:srgbClr val="FF6100"/>
                      </a:solidFill>
                      <a:prstDash val="solid"/>
                      <a:round/>
                      <a:headEnd type="none" w="med" len="med"/>
                      <a:tailEnd type="none" w="med" len="med"/>
                    </a:lnR>
                    <a:lnT cmpd="sng" algn="ctr" cap="flat" w="38100">
                      <a:solidFill>
                        <a:srgbClr val="FF6100"/>
                      </a:solidFill>
                      <a:prstDash val="solid"/>
                      <a:round/>
                      <a:headEnd type="none" w="med" len="med"/>
                      <a:tailEnd type="none" w="med" len="med"/>
                    </a:lnT>
                    <a:lnB cmpd="sng" algn="ctr" cap="flat" w="38100">
                      <a:solidFill>
                        <a:srgbClr val="FF6100"/>
                      </a:solidFill>
                      <a:prstDash val="solid"/>
                      <a:round/>
                      <a:headEnd type="none" w="med" len="med"/>
                      <a:tailEnd type="none" w="med" len="med"/>
                    </a:lnB>
                    <a:solidFill>
                      <a:srgbClr val="FF6100"/>
                    </a:solidFill>
                  </a:tcPr>
                </a:tc>
              </a:tr>
              <a:tr h="766900">
                <a:tc>
                  <a:txBody>
                    <a:bodyPr anchor="t" rtlCol="false"/>
                    <a:lstStyle/>
                    <a:p>
                      <a:pPr algn="ctr">
                        <a:lnSpc>
                          <a:spcPts val="2799"/>
                        </a:lnSpc>
                        <a:defRPr/>
                      </a:pPr>
                      <a:r>
                        <a:rPr lang="en-US" sz="1999">
                          <a:solidFill>
                            <a:srgbClr val="000000"/>
                          </a:solidFill>
                          <a:latin typeface="Arial"/>
                        </a:rPr>
                        <a:t>Book</a:t>
                      </a:r>
                      <a:endParaRPr lang="en-US" sz="1100"/>
                    </a:p>
                  </a:txBody>
                  <a:tcPr marL="0" marR="0" marT="0" marB="0" anchor="ctr">
                    <a:lnL cmpd="sng" algn="ctr" cap="flat" w="38100">
                      <a:solidFill>
                        <a:srgbClr val="FF6100"/>
                      </a:solidFill>
                      <a:prstDash val="solid"/>
                      <a:round/>
                      <a:headEnd type="none" w="med" len="med"/>
                      <a:tailEnd type="none" w="med" len="med"/>
                    </a:lnL>
                    <a:lnR cmpd="sng" algn="ctr" cap="flat" w="38100">
                      <a:solidFill>
                        <a:srgbClr val="FF6100"/>
                      </a:solidFill>
                      <a:prstDash val="solid"/>
                      <a:round/>
                      <a:headEnd type="none" w="med" len="med"/>
                      <a:tailEnd type="none" w="med" len="med"/>
                    </a:lnR>
                    <a:lnT cmpd="sng" algn="ctr" cap="flat" w="38100">
                      <a:solidFill>
                        <a:srgbClr val="FF6100"/>
                      </a:solidFill>
                      <a:prstDash val="solid"/>
                      <a:round/>
                      <a:headEnd type="none" w="med" len="med"/>
                      <a:tailEnd type="none" w="med" len="med"/>
                    </a:lnT>
                    <a:lnB cmpd="sng" algn="ctr" cap="flat" w="38100">
                      <a:solidFill>
                        <a:srgbClr val="FF6100"/>
                      </a:solidFill>
                      <a:prstDash val="solid"/>
                      <a:round/>
                      <a:headEnd type="none" w="med" len="med"/>
                      <a:tailEnd type="none" w="med" len="med"/>
                    </a:lnB>
                  </a:tcPr>
                </a:tc>
                <a:tc>
                  <a:txBody>
                    <a:bodyPr anchor="t" rtlCol="false"/>
                    <a:lstStyle/>
                    <a:p>
                      <a:pPr algn="ctr">
                        <a:lnSpc>
                          <a:spcPts val="2799"/>
                        </a:lnSpc>
                        <a:defRPr/>
                      </a:pPr>
                      <a:r>
                        <a:rPr lang="en-US" sz="1999">
                          <a:solidFill>
                            <a:srgbClr val="000000"/>
                          </a:solidFill>
                          <a:latin typeface="Arial"/>
                        </a:rPr>
                        <a:t>(Ferriter, 2005, p. XX)</a:t>
                      </a:r>
                      <a:endParaRPr lang="en-US" sz="1100"/>
                    </a:p>
                  </a:txBody>
                  <a:tcPr marL="0" marR="0" marT="0" marB="0" anchor="ctr">
                    <a:lnL cmpd="sng" algn="ctr" cap="flat" w="38100">
                      <a:solidFill>
                        <a:srgbClr val="FF6100"/>
                      </a:solidFill>
                      <a:prstDash val="solid"/>
                      <a:round/>
                      <a:headEnd type="none" w="med" len="med"/>
                      <a:tailEnd type="none" w="med" len="med"/>
                    </a:lnL>
                    <a:lnR cmpd="sng" algn="ctr" cap="flat" w="38100">
                      <a:solidFill>
                        <a:srgbClr val="FF6100"/>
                      </a:solidFill>
                      <a:prstDash val="solid"/>
                      <a:round/>
                      <a:headEnd type="none" w="med" len="med"/>
                      <a:tailEnd type="none" w="med" len="med"/>
                    </a:lnR>
                    <a:lnT cmpd="sng" algn="ctr" cap="flat" w="38100">
                      <a:solidFill>
                        <a:srgbClr val="FF6100"/>
                      </a:solidFill>
                      <a:prstDash val="solid"/>
                      <a:round/>
                      <a:headEnd type="none" w="med" len="med"/>
                      <a:tailEnd type="none" w="med" len="med"/>
                    </a:lnT>
                    <a:lnB cmpd="sng" algn="ctr" cap="flat" w="38100">
                      <a:solidFill>
                        <a:srgbClr val="FF6100"/>
                      </a:solidFill>
                      <a:prstDash val="solid"/>
                      <a:round/>
                      <a:headEnd type="none" w="med" len="med"/>
                      <a:tailEnd type="none" w="med" len="med"/>
                    </a:lnB>
                  </a:tcPr>
                </a:tc>
                <a:tc>
                  <a:txBody>
                    <a:bodyPr anchor="t" rtlCol="false"/>
                    <a:lstStyle/>
                    <a:p>
                      <a:pPr algn="ctr">
                        <a:lnSpc>
                          <a:spcPts val="2799"/>
                        </a:lnSpc>
                        <a:defRPr/>
                      </a:pPr>
                      <a:r>
                        <a:rPr lang="en-US" sz="1999">
                          <a:solidFill>
                            <a:srgbClr val="000000"/>
                          </a:solidFill>
                          <a:latin typeface="Arial"/>
                        </a:rPr>
                        <a:t>Ferriter, D. (2005) </a:t>
                      </a:r>
                      <a:r>
                        <a:rPr lang="en-US" sz="1999">
                          <a:solidFill>
                            <a:srgbClr val="000000"/>
                          </a:solidFill>
                          <a:latin typeface="Arial Italics"/>
                        </a:rPr>
                        <a:t>The Transformation of Ireland 1900 – 2000. </a:t>
                      </a:r>
                      <a:r>
                        <a:rPr lang="en-US" sz="1999">
                          <a:solidFill>
                            <a:srgbClr val="000000"/>
                          </a:solidFill>
                          <a:latin typeface="Arial"/>
                        </a:rPr>
                        <a:t>London: Profile Books.</a:t>
                      </a:r>
                      <a:endParaRPr lang="en-US" sz="1100"/>
                    </a:p>
                  </a:txBody>
                  <a:tcPr marL="0" marR="0" marT="0" marB="0" anchor="ctr">
                    <a:lnL cmpd="sng" algn="ctr" cap="flat" w="38100">
                      <a:solidFill>
                        <a:srgbClr val="FF6100"/>
                      </a:solidFill>
                      <a:prstDash val="solid"/>
                      <a:round/>
                      <a:headEnd type="none" w="med" len="med"/>
                      <a:tailEnd type="none" w="med" len="med"/>
                    </a:lnL>
                    <a:lnR cmpd="sng" algn="ctr" cap="flat" w="38100">
                      <a:solidFill>
                        <a:srgbClr val="FF6100"/>
                      </a:solidFill>
                      <a:prstDash val="solid"/>
                      <a:round/>
                      <a:headEnd type="none" w="med" len="med"/>
                      <a:tailEnd type="none" w="med" len="med"/>
                    </a:lnR>
                    <a:lnT cmpd="sng" algn="ctr" cap="flat" w="38100">
                      <a:solidFill>
                        <a:srgbClr val="FF6100"/>
                      </a:solidFill>
                      <a:prstDash val="solid"/>
                      <a:round/>
                      <a:headEnd type="none" w="med" len="med"/>
                      <a:tailEnd type="none" w="med" len="med"/>
                    </a:lnT>
                    <a:lnB cmpd="sng" algn="ctr" cap="flat" w="38100">
                      <a:solidFill>
                        <a:srgbClr val="FF6100"/>
                      </a:solidFill>
                      <a:prstDash val="solid"/>
                      <a:round/>
                      <a:headEnd type="none" w="med" len="med"/>
                      <a:tailEnd type="none" w="med" len="med"/>
                    </a:lnB>
                  </a:tcPr>
                </a:tc>
              </a:tr>
              <a:tr h="766900">
                <a:tc>
                  <a:txBody>
                    <a:bodyPr anchor="t" rtlCol="false"/>
                    <a:lstStyle/>
                    <a:p>
                      <a:pPr algn="ctr">
                        <a:lnSpc>
                          <a:spcPts val="2799"/>
                        </a:lnSpc>
                        <a:defRPr/>
                      </a:pPr>
                      <a:r>
                        <a:rPr lang="en-US" sz="1999">
                          <a:solidFill>
                            <a:srgbClr val="000000"/>
                          </a:solidFill>
                          <a:latin typeface="Arial"/>
                        </a:rPr>
                        <a:t>Newspaper Article</a:t>
                      </a:r>
                      <a:endParaRPr lang="en-US" sz="1100"/>
                    </a:p>
                  </a:txBody>
                  <a:tcPr marL="0" marR="0" marT="0" marB="0" anchor="ctr">
                    <a:lnL cmpd="sng" algn="ctr" cap="flat" w="38100">
                      <a:solidFill>
                        <a:srgbClr val="FF6100"/>
                      </a:solidFill>
                      <a:prstDash val="solid"/>
                      <a:round/>
                      <a:headEnd type="none" w="med" len="med"/>
                      <a:tailEnd type="none" w="med" len="med"/>
                    </a:lnL>
                    <a:lnR cmpd="sng" algn="ctr" cap="flat" w="38100">
                      <a:solidFill>
                        <a:srgbClr val="FF6100"/>
                      </a:solidFill>
                      <a:prstDash val="solid"/>
                      <a:round/>
                      <a:headEnd type="none" w="med" len="med"/>
                      <a:tailEnd type="none" w="med" len="med"/>
                    </a:lnR>
                    <a:lnT cmpd="sng" algn="ctr" cap="flat" w="38100">
                      <a:solidFill>
                        <a:srgbClr val="FF6100"/>
                      </a:solidFill>
                      <a:prstDash val="solid"/>
                      <a:round/>
                      <a:headEnd type="none" w="med" len="med"/>
                      <a:tailEnd type="none" w="med" len="med"/>
                    </a:lnT>
                    <a:lnB cmpd="sng" algn="ctr" cap="flat" w="38100">
                      <a:solidFill>
                        <a:srgbClr val="FF6100"/>
                      </a:solidFill>
                      <a:prstDash val="solid"/>
                      <a:round/>
                      <a:headEnd type="none" w="med" len="med"/>
                      <a:tailEnd type="none" w="med" len="med"/>
                    </a:lnB>
                  </a:tcPr>
                </a:tc>
                <a:tc>
                  <a:txBody>
                    <a:bodyPr anchor="t" rtlCol="false"/>
                    <a:lstStyle/>
                    <a:p>
                      <a:pPr algn="ctr">
                        <a:lnSpc>
                          <a:spcPts val="2799"/>
                        </a:lnSpc>
                        <a:defRPr/>
                      </a:pPr>
                      <a:r>
                        <a:rPr lang="en-US" sz="1999">
                          <a:solidFill>
                            <a:srgbClr val="000000"/>
                          </a:solidFill>
                          <a:latin typeface="Arial"/>
                        </a:rPr>
                        <a:t>(O'Shannon, 1963)</a:t>
                      </a:r>
                      <a:endParaRPr lang="en-US" sz="1100"/>
                    </a:p>
                  </a:txBody>
                  <a:tcPr marL="0" marR="0" marT="0" marB="0" anchor="ctr">
                    <a:lnL cmpd="sng" algn="ctr" cap="flat" w="38100">
                      <a:solidFill>
                        <a:srgbClr val="FF6100"/>
                      </a:solidFill>
                      <a:prstDash val="solid"/>
                      <a:round/>
                      <a:headEnd type="none" w="med" len="med"/>
                      <a:tailEnd type="none" w="med" len="med"/>
                    </a:lnL>
                    <a:lnR cmpd="sng" algn="ctr" cap="flat" w="38100">
                      <a:solidFill>
                        <a:srgbClr val="FF6100"/>
                      </a:solidFill>
                      <a:prstDash val="solid"/>
                      <a:round/>
                      <a:headEnd type="none" w="med" len="med"/>
                      <a:tailEnd type="none" w="med" len="med"/>
                    </a:lnR>
                    <a:lnT cmpd="sng" algn="ctr" cap="flat" w="38100">
                      <a:solidFill>
                        <a:srgbClr val="FF6100"/>
                      </a:solidFill>
                      <a:prstDash val="solid"/>
                      <a:round/>
                      <a:headEnd type="none" w="med" len="med"/>
                      <a:tailEnd type="none" w="med" len="med"/>
                    </a:lnT>
                    <a:lnB cmpd="sng" algn="ctr" cap="flat" w="38100">
                      <a:solidFill>
                        <a:srgbClr val="FF6100"/>
                      </a:solidFill>
                      <a:prstDash val="solid"/>
                      <a:round/>
                      <a:headEnd type="none" w="med" len="med"/>
                      <a:tailEnd type="none" w="med" len="med"/>
                    </a:lnB>
                  </a:tcPr>
                </a:tc>
                <a:tc>
                  <a:txBody>
                    <a:bodyPr anchor="t" rtlCol="false"/>
                    <a:lstStyle/>
                    <a:p>
                      <a:pPr algn="ctr">
                        <a:lnSpc>
                          <a:spcPts val="2799"/>
                        </a:lnSpc>
                        <a:defRPr/>
                      </a:pPr>
                      <a:r>
                        <a:rPr lang="en-US" sz="1999">
                          <a:solidFill>
                            <a:srgbClr val="000000"/>
                          </a:solidFill>
                          <a:latin typeface="Arial"/>
                        </a:rPr>
                        <a:t>O’Shannon, C. (1963). ‘President visits a divided Berlin’, </a:t>
                      </a:r>
                      <a:r>
                        <a:rPr lang="en-US" sz="1999">
                          <a:solidFill>
                            <a:srgbClr val="000000"/>
                          </a:solidFill>
                          <a:latin typeface="Arial Italics"/>
                        </a:rPr>
                        <a:t>The Irish Times</a:t>
                      </a:r>
                      <a:r>
                        <a:rPr lang="en-US" sz="1999">
                          <a:solidFill>
                            <a:srgbClr val="000000"/>
                          </a:solidFill>
                          <a:latin typeface="Arial"/>
                        </a:rPr>
                        <a:t>, 27 June, p. 1.</a:t>
                      </a:r>
                      <a:endParaRPr lang="en-US" sz="1100"/>
                    </a:p>
                  </a:txBody>
                  <a:tcPr marL="0" marR="0" marT="0" marB="0" anchor="ctr">
                    <a:lnL cmpd="sng" algn="ctr" cap="flat" w="38100">
                      <a:solidFill>
                        <a:srgbClr val="FF6100"/>
                      </a:solidFill>
                      <a:prstDash val="solid"/>
                      <a:round/>
                      <a:headEnd type="none" w="med" len="med"/>
                      <a:tailEnd type="none" w="med" len="med"/>
                    </a:lnL>
                    <a:lnR cmpd="sng" algn="ctr" cap="flat" w="38100">
                      <a:solidFill>
                        <a:srgbClr val="FF6100"/>
                      </a:solidFill>
                      <a:prstDash val="solid"/>
                      <a:round/>
                      <a:headEnd type="none" w="med" len="med"/>
                      <a:tailEnd type="none" w="med" len="med"/>
                    </a:lnR>
                    <a:lnT cmpd="sng" algn="ctr" cap="flat" w="38100">
                      <a:solidFill>
                        <a:srgbClr val="FF6100"/>
                      </a:solidFill>
                      <a:prstDash val="solid"/>
                      <a:round/>
                      <a:headEnd type="none" w="med" len="med"/>
                      <a:tailEnd type="none" w="med" len="med"/>
                    </a:lnT>
                    <a:lnB cmpd="sng" algn="ctr" cap="flat" w="38100">
                      <a:solidFill>
                        <a:srgbClr val="FF6100"/>
                      </a:solidFill>
                      <a:prstDash val="solid"/>
                      <a:round/>
                      <a:headEnd type="none" w="med" len="med"/>
                      <a:tailEnd type="none" w="med" len="med"/>
                    </a:lnB>
                  </a:tcPr>
                </a:tc>
              </a:tr>
              <a:tr h="2185666">
                <a:tc>
                  <a:txBody>
                    <a:bodyPr anchor="t" rtlCol="false"/>
                    <a:lstStyle/>
                    <a:p>
                      <a:pPr algn="ctr">
                        <a:lnSpc>
                          <a:spcPts val="2799"/>
                        </a:lnSpc>
                        <a:defRPr/>
                      </a:pPr>
                      <a:r>
                        <a:rPr lang="en-US" sz="1999">
                          <a:solidFill>
                            <a:srgbClr val="000000"/>
                          </a:solidFill>
                          <a:latin typeface="Arial"/>
                        </a:rPr>
                        <a:t>Online article</a:t>
                      </a:r>
                      <a:endParaRPr lang="en-US" sz="1100"/>
                    </a:p>
                  </a:txBody>
                  <a:tcPr marL="0" marR="0" marT="0" marB="0" anchor="ctr">
                    <a:lnL cmpd="sng" algn="ctr" cap="flat" w="38100">
                      <a:solidFill>
                        <a:srgbClr val="FF6100"/>
                      </a:solidFill>
                      <a:prstDash val="solid"/>
                      <a:round/>
                      <a:headEnd type="none" w="med" len="med"/>
                      <a:tailEnd type="none" w="med" len="med"/>
                    </a:lnL>
                    <a:lnR cmpd="sng" algn="ctr" cap="flat" w="38100">
                      <a:solidFill>
                        <a:srgbClr val="FF6100"/>
                      </a:solidFill>
                      <a:prstDash val="solid"/>
                      <a:round/>
                      <a:headEnd type="none" w="med" len="med"/>
                      <a:tailEnd type="none" w="med" len="med"/>
                    </a:lnR>
                    <a:lnT cmpd="sng" algn="ctr" cap="flat" w="38100">
                      <a:solidFill>
                        <a:srgbClr val="FF6100"/>
                      </a:solidFill>
                      <a:prstDash val="solid"/>
                      <a:round/>
                      <a:headEnd type="none" w="med" len="med"/>
                      <a:tailEnd type="none" w="med" len="med"/>
                    </a:lnT>
                    <a:lnB cmpd="sng" algn="ctr" cap="flat" w="38100">
                      <a:solidFill>
                        <a:srgbClr val="FF6100"/>
                      </a:solidFill>
                      <a:prstDash val="solid"/>
                      <a:round/>
                      <a:headEnd type="none" w="med" len="med"/>
                      <a:tailEnd type="none" w="med" len="med"/>
                    </a:lnB>
                  </a:tcPr>
                </a:tc>
                <a:tc>
                  <a:txBody>
                    <a:bodyPr anchor="t" rtlCol="false"/>
                    <a:lstStyle/>
                    <a:p>
                      <a:pPr algn="ctr">
                        <a:lnSpc>
                          <a:spcPts val="2799"/>
                        </a:lnSpc>
                        <a:defRPr/>
                      </a:pPr>
                      <a:r>
                        <a:rPr lang="en-US" sz="1999">
                          <a:solidFill>
                            <a:srgbClr val="000000"/>
                          </a:solidFill>
                          <a:latin typeface="Arial"/>
                        </a:rPr>
                        <a:t>(McCaffrey, 2004, p. XX)</a:t>
                      </a:r>
                      <a:endParaRPr lang="en-US" sz="1100"/>
                    </a:p>
                  </a:txBody>
                  <a:tcPr marL="0" marR="0" marT="0" marB="0" anchor="ctr">
                    <a:lnL cmpd="sng" algn="ctr" cap="flat" w="38100">
                      <a:solidFill>
                        <a:srgbClr val="FF6100"/>
                      </a:solidFill>
                      <a:prstDash val="solid"/>
                      <a:round/>
                      <a:headEnd type="none" w="med" len="med"/>
                      <a:tailEnd type="none" w="med" len="med"/>
                    </a:lnL>
                    <a:lnR cmpd="sng" algn="ctr" cap="flat" w="38100">
                      <a:solidFill>
                        <a:srgbClr val="FF6100"/>
                      </a:solidFill>
                      <a:prstDash val="solid"/>
                      <a:round/>
                      <a:headEnd type="none" w="med" len="med"/>
                      <a:tailEnd type="none" w="med" len="med"/>
                    </a:lnR>
                    <a:lnT cmpd="sng" algn="ctr" cap="flat" w="38100">
                      <a:solidFill>
                        <a:srgbClr val="FF6100"/>
                      </a:solidFill>
                      <a:prstDash val="solid"/>
                      <a:round/>
                      <a:headEnd type="none" w="med" len="med"/>
                      <a:tailEnd type="none" w="med" len="med"/>
                    </a:lnT>
                    <a:lnB cmpd="sng" algn="ctr" cap="flat" w="38100">
                      <a:solidFill>
                        <a:srgbClr val="FF6100"/>
                      </a:solidFill>
                      <a:prstDash val="solid"/>
                      <a:round/>
                      <a:headEnd type="none" w="med" len="med"/>
                      <a:tailEnd type="none" w="med" len="med"/>
                    </a:lnB>
                  </a:tcPr>
                </a:tc>
                <a:tc>
                  <a:txBody>
                    <a:bodyPr anchor="t" rtlCol="false"/>
                    <a:lstStyle/>
                    <a:p>
                      <a:pPr algn="ctr">
                        <a:lnSpc>
                          <a:spcPts val="2799"/>
                        </a:lnSpc>
                        <a:defRPr/>
                      </a:pPr>
                      <a:r>
                        <a:rPr lang="en-US" sz="1999">
                          <a:solidFill>
                            <a:srgbClr val="000000"/>
                          </a:solidFill>
                          <a:latin typeface="Arial"/>
                        </a:rPr>
                        <a:t>McCaffrey, L. (2004) ‘Ireland and Irish America: Connections and Disconnections’, </a:t>
                      </a:r>
                      <a:r>
                        <a:rPr lang="en-US" sz="1999">
                          <a:solidFill>
                            <a:srgbClr val="000000"/>
                          </a:solidFill>
                          <a:latin typeface="Arial Italics"/>
                        </a:rPr>
                        <a:t>U.S. Catholic Historian </a:t>
                      </a:r>
                      <a:r>
                        <a:rPr lang="en-US" sz="1999">
                          <a:solidFill>
                            <a:srgbClr val="000000"/>
                          </a:solidFill>
                          <a:latin typeface="Arial"/>
                        </a:rPr>
                        <a:t>vol. 22, no. 3 [online]. Available at </a:t>
                      </a:r>
                      <a:r>
                        <a:rPr lang="en-US" sz="1999" u="sng">
                          <a:solidFill>
                            <a:srgbClr val="700124"/>
                          </a:solidFill>
                          <a:latin typeface="Arial Bold"/>
                          <a:hlinkClick r:id="rId2" tooltip="https://www.jstor.org/stable/25254917"/>
                        </a:rPr>
                        <a:t>https://www.jstor.org/stable/25254917</a:t>
                      </a:r>
                      <a:r>
                        <a:rPr lang="en-US" sz="1999">
                          <a:solidFill>
                            <a:srgbClr val="000000"/>
                          </a:solidFill>
                          <a:latin typeface="Arial"/>
                        </a:rPr>
                        <a:t> (accessed 07/11/2021)</a:t>
                      </a:r>
                      <a:endParaRPr lang="en-US" sz="1100"/>
                    </a:p>
                  </a:txBody>
                  <a:tcPr marL="0" marR="0" marT="0" marB="0" anchor="ctr">
                    <a:lnL cmpd="sng" algn="ctr" cap="flat" w="38100">
                      <a:solidFill>
                        <a:srgbClr val="FF6100"/>
                      </a:solidFill>
                      <a:prstDash val="solid"/>
                      <a:round/>
                      <a:headEnd type="none" w="med" len="med"/>
                      <a:tailEnd type="none" w="med" len="med"/>
                    </a:lnL>
                    <a:lnR cmpd="sng" algn="ctr" cap="flat" w="38100">
                      <a:solidFill>
                        <a:srgbClr val="FF6100"/>
                      </a:solidFill>
                      <a:prstDash val="solid"/>
                      <a:round/>
                      <a:headEnd type="none" w="med" len="med"/>
                      <a:tailEnd type="none" w="med" len="med"/>
                    </a:lnR>
                    <a:lnT cmpd="sng" algn="ctr" cap="flat" w="38100">
                      <a:solidFill>
                        <a:srgbClr val="FF6100"/>
                      </a:solidFill>
                      <a:prstDash val="solid"/>
                      <a:round/>
                      <a:headEnd type="none" w="med" len="med"/>
                      <a:tailEnd type="none" w="med" len="med"/>
                    </a:lnT>
                    <a:lnB cmpd="sng" algn="ctr" cap="flat" w="38100">
                      <a:solidFill>
                        <a:srgbClr val="FF6100"/>
                      </a:solidFill>
                      <a:prstDash val="solid"/>
                      <a:round/>
                      <a:headEnd type="none" w="med" len="med"/>
                      <a:tailEnd type="none" w="med" len="med"/>
                    </a:lnB>
                  </a:tcPr>
                </a:tc>
              </a:tr>
              <a:tr h="1830975">
                <a:tc>
                  <a:txBody>
                    <a:bodyPr anchor="t" rtlCol="false"/>
                    <a:lstStyle/>
                    <a:p>
                      <a:pPr algn="ctr">
                        <a:lnSpc>
                          <a:spcPts val="2799"/>
                        </a:lnSpc>
                        <a:defRPr/>
                      </a:pPr>
                      <a:r>
                        <a:rPr lang="en-US" sz="1999">
                          <a:solidFill>
                            <a:srgbClr val="000000"/>
                          </a:solidFill>
                          <a:latin typeface="Arial"/>
                        </a:rPr>
                        <a:t>Online film/ documentary</a:t>
                      </a:r>
                      <a:endParaRPr lang="en-US" sz="1100"/>
                    </a:p>
                  </a:txBody>
                  <a:tcPr marL="0" marR="0" marT="0" marB="0" anchor="ctr">
                    <a:lnL cmpd="sng" algn="ctr" cap="flat" w="38100">
                      <a:solidFill>
                        <a:srgbClr val="FF6100"/>
                      </a:solidFill>
                      <a:prstDash val="solid"/>
                      <a:round/>
                      <a:headEnd type="none" w="med" len="med"/>
                      <a:tailEnd type="none" w="med" len="med"/>
                    </a:lnL>
                    <a:lnR cmpd="sng" algn="ctr" cap="flat" w="38100">
                      <a:solidFill>
                        <a:srgbClr val="FF6100"/>
                      </a:solidFill>
                      <a:prstDash val="solid"/>
                      <a:round/>
                      <a:headEnd type="none" w="med" len="med"/>
                      <a:tailEnd type="none" w="med" len="med"/>
                    </a:lnR>
                    <a:lnT cmpd="sng" algn="ctr" cap="flat" w="38100">
                      <a:solidFill>
                        <a:srgbClr val="FF6100"/>
                      </a:solidFill>
                      <a:prstDash val="solid"/>
                      <a:round/>
                      <a:headEnd type="none" w="med" len="med"/>
                      <a:tailEnd type="none" w="med" len="med"/>
                    </a:lnT>
                    <a:lnB cmpd="sng" algn="ctr" cap="flat" w="38100">
                      <a:solidFill>
                        <a:srgbClr val="FF6100"/>
                      </a:solidFill>
                      <a:prstDash val="solid"/>
                      <a:round/>
                      <a:headEnd type="none" w="med" len="med"/>
                      <a:tailEnd type="none" w="med" len="med"/>
                    </a:lnB>
                  </a:tcPr>
                </a:tc>
                <a:tc>
                  <a:txBody>
                    <a:bodyPr anchor="t" rtlCol="false"/>
                    <a:lstStyle/>
                    <a:p>
                      <a:pPr algn="ctr">
                        <a:lnSpc>
                          <a:spcPts val="2799"/>
                        </a:lnSpc>
                        <a:defRPr/>
                      </a:pPr>
                      <a:r>
                        <a:rPr lang="en-US" sz="1999">
                          <a:solidFill>
                            <a:srgbClr val="000000"/>
                          </a:solidFill>
                          <a:latin typeface="Arial"/>
                        </a:rPr>
                        <a:t>(Century Ireland, 2013)</a:t>
                      </a:r>
                      <a:endParaRPr lang="en-US" sz="1100"/>
                    </a:p>
                  </a:txBody>
                  <a:tcPr marL="0" marR="0" marT="0" marB="0" anchor="ctr">
                    <a:lnL cmpd="sng" algn="ctr" cap="flat" w="38100">
                      <a:solidFill>
                        <a:srgbClr val="FF6100"/>
                      </a:solidFill>
                      <a:prstDash val="solid"/>
                      <a:round/>
                      <a:headEnd type="none" w="med" len="med"/>
                      <a:tailEnd type="none" w="med" len="med"/>
                    </a:lnL>
                    <a:lnR cmpd="sng" algn="ctr" cap="flat" w="38100">
                      <a:solidFill>
                        <a:srgbClr val="FF6100"/>
                      </a:solidFill>
                      <a:prstDash val="solid"/>
                      <a:round/>
                      <a:headEnd type="none" w="med" len="med"/>
                      <a:tailEnd type="none" w="med" len="med"/>
                    </a:lnR>
                    <a:lnT cmpd="sng" algn="ctr" cap="flat" w="38100">
                      <a:solidFill>
                        <a:srgbClr val="FF6100"/>
                      </a:solidFill>
                      <a:prstDash val="solid"/>
                      <a:round/>
                      <a:headEnd type="none" w="med" len="med"/>
                      <a:tailEnd type="none" w="med" len="med"/>
                    </a:lnT>
                    <a:lnB cmpd="sng" algn="ctr" cap="flat" w="38100">
                      <a:solidFill>
                        <a:srgbClr val="FF6100"/>
                      </a:solidFill>
                      <a:prstDash val="solid"/>
                      <a:round/>
                      <a:headEnd type="none" w="med" len="med"/>
                      <a:tailEnd type="none" w="med" len="med"/>
                    </a:lnB>
                  </a:tcPr>
                </a:tc>
                <a:tc>
                  <a:txBody>
                    <a:bodyPr anchor="t" rtlCol="false"/>
                    <a:lstStyle/>
                    <a:p>
                      <a:pPr algn="ctr">
                        <a:lnSpc>
                          <a:spcPts val="2799"/>
                        </a:lnSpc>
                        <a:defRPr/>
                      </a:pPr>
                      <a:r>
                        <a:rPr lang="en-US" sz="1999">
                          <a:solidFill>
                            <a:srgbClr val="000000"/>
                          </a:solidFill>
                          <a:latin typeface="Arial Italics"/>
                        </a:rPr>
                        <a:t>The Battle for Suffrage</a:t>
                      </a:r>
                      <a:r>
                        <a:rPr lang="en-US" sz="1999">
                          <a:solidFill>
                            <a:srgbClr val="000000"/>
                          </a:solidFill>
                          <a:latin typeface="Arial"/>
                        </a:rPr>
                        <a:t> (2013). Century Ireland [Documentary film] Available at: </a:t>
                      </a:r>
                      <a:r>
                        <a:rPr lang="en-US" sz="1999" u="sng">
                          <a:solidFill>
                            <a:srgbClr val="700124"/>
                          </a:solidFill>
                          <a:latin typeface="Arial Bold"/>
                          <a:hlinkClick r:id="rId3" tooltip="https://www.youtube.com/watch?v=kRGKdmbYgYI&amp;t=1s"/>
                        </a:rPr>
                        <a:t>https://www.youtube.com/watch?v=kRGKdmbYgYI&amp;t=1s</a:t>
                      </a:r>
                      <a:r>
                        <a:rPr lang="en-US" sz="1999">
                          <a:solidFill>
                            <a:srgbClr val="700124"/>
                          </a:solidFill>
                          <a:latin typeface="Arial"/>
                        </a:rPr>
                        <a:t> </a:t>
                      </a:r>
                      <a:r>
                        <a:rPr lang="en-US" sz="1999">
                          <a:solidFill>
                            <a:srgbClr val="000000"/>
                          </a:solidFill>
                          <a:latin typeface="Arial"/>
                        </a:rPr>
                        <a:t>(accessed: 07/11/2021)</a:t>
                      </a:r>
                      <a:endParaRPr lang="en-US" sz="1100"/>
                    </a:p>
                  </a:txBody>
                  <a:tcPr marL="0" marR="0" marT="0" marB="0" anchor="ctr">
                    <a:lnL cmpd="sng" algn="ctr" cap="flat" w="38100">
                      <a:solidFill>
                        <a:srgbClr val="FF6100"/>
                      </a:solidFill>
                      <a:prstDash val="solid"/>
                      <a:round/>
                      <a:headEnd type="none" w="med" len="med"/>
                      <a:tailEnd type="none" w="med" len="med"/>
                    </a:lnL>
                    <a:lnR cmpd="sng" algn="ctr" cap="flat" w="38100">
                      <a:solidFill>
                        <a:srgbClr val="FF6100"/>
                      </a:solidFill>
                      <a:prstDash val="solid"/>
                      <a:round/>
                      <a:headEnd type="none" w="med" len="med"/>
                      <a:tailEnd type="none" w="med" len="med"/>
                    </a:lnR>
                    <a:lnT cmpd="sng" algn="ctr" cap="flat" w="38100">
                      <a:solidFill>
                        <a:srgbClr val="FF6100"/>
                      </a:solidFill>
                      <a:prstDash val="solid"/>
                      <a:round/>
                      <a:headEnd type="none" w="med" len="med"/>
                      <a:tailEnd type="none" w="med" len="med"/>
                    </a:lnT>
                    <a:lnB cmpd="sng" algn="ctr" cap="flat" w="38100">
                      <a:solidFill>
                        <a:srgbClr val="FF6100"/>
                      </a:solidFill>
                      <a:prstDash val="solid"/>
                      <a:round/>
                      <a:headEnd type="none" w="med" len="med"/>
                      <a:tailEnd type="none" w="med" len="med"/>
                    </a:lnB>
                  </a:tcPr>
                </a:tc>
              </a:tr>
            </a:tbl>
          </a:graphicData>
        </a:graphic>
      </p:graphicFrame>
      <p:sp>
        <p:nvSpPr>
          <p:cNvPr name="TextBox 7" id="7"/>
          <p:cNvSpPr txBox="true"/>
          <p:nvPr/>
        </p:nvSpPr>
        <p:spPr>
          <a:xfrm rot="-5400000">
            <a:off x="-3736869" y="4806950"/>
            <a:ext cx="8016664" cy="673099"/>
          </a:xfrm>
          <a:prstGeom prst="rect">
            <a:avLst/>
          </a:prstGeom>
        </p:spPr>
        <p:txBody>
          <a:bodyPr anchor="t" rtlCol="false" tIns="0" lIns="0" bIns="0" rIns="0">
            <a:spAutoFit/>
          </a:bodyPr>
          <a:lstStyle/>
          <a:p>
            <a:pPr algn="ctr">
              <a:lnSpc>
                <a:spcPts val="4900"/>
              </a:lnSpc>
            </a:pPr>
            <a:r>
              <a:rPr lang="en-US" sz="3500">
                <a:solidFill>
                  <a:srgbClr val="FFFFFF"/>
                </a:solidFill>
                <a:latin typeface="Arial Bold"/>
              </a:rPr>
              <a:t>Strand One: The Nature of History</a:t>
            </a:r>
          </a:p>
        </p:txBody>
      </p:sp>
      <p:sp>
        <p:nvSpPr>
          <p:cNvPr name="TextBox 8" id="8"/>
          <p:cNvSpPr txBox="true"/>
          <p:nvPr/>
        </p:nvSpPr>
        <p:spPr>
          <a:xfrm rot="0">
            <a:off x="1028700" y="489374"/>
            <a:ext cx="15609955" cy="1530349"/>
          </a:xfrm>
          <a:prstGeom prst="rect">
            <a:avLst/>
          </a:prstGeom>
        </p:spPr>
        <p:txBody>
          <a:bodyPr anchor="t" rtlCol="false" tIns="0" lIns="0" bIns="0" rIns="0">
            <a:spAutoFit/>
          </a:bodyPr>
          <a:lstStyle/>
          <a:p>
            <a:pPr algn="l">
              <a:lnSpc>
                <a:spcPts val="11200"/>
              </a:lnSpc>
            </a:pPr>
            <a:r>
              <a:rPr lang="en-US" sz="8000">
                <a:solidFill>
                  <a:srgbClr val="FF6100"/>
                </a:solidFill>
                <a:latin typeface="Arial Bold"/>
              </a:rPr>
              <a:t>Bibliography</a:t>
            </a:r>
          </a:p>
        </p:txBody>
      </p:sp>
      <p:sp>
        <p:nvSpPr>
          <p:cNvPr name="TextBox 9" id="9"/>
          <p:cNvSpPr txBox="true"/>
          <p:nvPr/>
        </p:nvSpPr>
        <p:spPr>
          <a:xfrm rot="0">
            <a:off x="1007553" y="2022686"/>
            <a:ext cx="15609955" cy="908050"/>
          </a:xfrm>
          <a:prstGeom prst="rect">
            <a:avLst/>
          </a:prstGeom>
        </p:spPr>
        <p:txBody>
          <a:bodyPr anchor="t" rtlCol="false" tIns="0" lIns="0" bIns="0" rIns="0">
            <a:spAutoFit/>
          </a:bodyPr>
          <a:lstStyle/>
          <a:p>
            <a:pPr algn="l" marL="539749" indent="-269875" lvl="1">
              <a:lnSpc>
                <a:spcPts val="3499"/>
              </a:lnSpc>
              <a:buFont typeface="Arial"/>
              <a:buChar char="•"/>
            </a:pPr>
            <a:r>
              <a:rPr lang="en-US" sz="2499">
                <a:solidFill>
                  <a:srgbClr val="000000"/>
                </a:solidFill>
                <a:latin typeface="Arial"/>
              </a:rPr>
              <a:t>A bibliography is a list of all the sources you used, whether you referenced them directly or not, when carrying out research. </a:t>
            </a:r>
            <a:r>
              <a:rPr lang="en-US" sz="2499">
                <a:solidFill>
                  <a:srgbClr val="700124"/>
                </a:solidFill>
                <a:latin typeface="Arial Bold"/>
              </a:rPr>
              <a:t>https://educateplus.ie/go/harvard-guide </a:t>
            </a:r>
          </a:p>
        </p:txBody>
      </p:sp>
      <p:sp>
        <p:nvSpPr>
          <p:cNvPr name="TextBox 10" id="10"/>
          <p:cNvSpPr txBox="true"/>
          <p:nvPr/>
        </p:nvSpPr>
        <p:spPr>
          <a:xfrm rot="5400000">
            <a:off x="13527088" y="4760912"/>
            <a:ext cx="8229600" cy="765174"/>
          </a:xfrm>
          <a:prstGeom prst="rect">
            <a:avLst/>
          </a:prstGeom>
        </p:spPr>
        <p:txBody>
          <a:bodyPr anchor="t" rtlCol="false" tIns="0" lIns="0" bIns="0" rIns="0">
            <a:spAutoFit/>
          </a:bodyPr>
          <a:lstStyle/>
          <a:p>
            <a:pPr algn="ctr">
              <a:lnSpc>
                <a:spcPts val="5600"/>
              </a:lnSpc>
            </a:pPr>
            <a:r>
              <a:rPr lang="en-US" sz="4000">
                <a:solidFill>
                  <a:srgbClr val="FFFFFF"/>
                </a:solidFill>
                <a:latin typeface="Arial Bold"/>
              </a:rPr>
              <a:t>CBA 1: My Place in the Past</a:t>
            </a:r>
          </a:p>
        </p:txBody>
      </p:sp>
      <p:grpSp>
        <p:nvGrpSpPr>
          <p:cNvPr name="Group 11" id="11"/>
          <p:cNvGrpSpPr/>
          <p:nvPr/>
        </p:nvGrpSpPr>
        <p:grpSpPr>
          <a:xfrm rot="0">
            <a:off x="13297462" y="9721305"/>
            <a:ext cx="3641798" cy="565695"/>
            <a:chOff x="0" y="0"/>
            <a:chExt cx="4855730" cy="754261"/>
          </a:xfrm>
        </p:grpSpPr>
        <p:sp>
          <p:nvSpPr>
            <p:cNvPr name="Freeform 12" id="12"/>
            <p:cNvSpPr/>
            <p:nvPr/>
          </p:nvSpPr>
          <p:spPr>
            <a:xfrm flipH="false" flipV="false" rot="0">
              <a:off x="0" y="0"/>
              <a:ext cx="754261" cy="754261"/>
            </a:xfrm>
            <a:custGeom>
              <a:avLst/>
              <a:gdLst/>
              <a:ahLst/>
              <a:cxnLst/>
              <a:rect r="r" b="b" t="t" l="l"/>
              <a:pathLst>
                <a:path h="754261" w="754261">
                  <a:moveTo>
                    <a:pt x="0" y="0"/>
                  </a:moveTo>
                  <a:lnTo>
                    <a:pt x="754261" y="0"/>
                  </a:lnTo>
                  <a:lnTo>
                    <a:pt x="754261" y="754261"/>
                  </a:lnTo>
                  <a:lnTo>
                    <a:pt x="0" y="754261"/>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13" id="13"/>
            <p:cNvSpPr/>
            <p:nvPr/>
          </p:nvSpPr>
          <p:spPr>
            <a:xfrm flipH="false" flipV="false" rot="0">
              <a:off x="881261" y="0"/>
              <a:ext cx="754261" cy="754261"/>
            </a:xfrm>
            <a:custGeom>
              <a:avLst/>
              <a:gdLst/>
              <a:ahLst/>
              <a:cxnLst/>
              <a:rect r="r" b="b" t="t" l="l"/>
              <a:pathLst>
                <a:path h="754261" w="754261">
                  <a:moveTo>
                    <a:pt x="0" y="0"/>
                  </a:moveTo>
                  <a:lnTo>
                    <a:pt x="754260" y="0"/>
                  </a:lnTo>
                  <a:lnTo>
                    <a:pt x="754260" y="754261"/>
                  </a:lnTo>
                  <a:lnTo>
                    <a:pt x="0" y="754261"/>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TextBox 14" id="14"/>
            <p:cNvSpPr txBox="true"/>
            <p:nvPr/>
          </p:nvSpPr>
          <p:spPr>
            <a:xfrm rot="0">
              <a:off x="1760497" y="51164"/>
              <a:ext cx="3095233" cy="575733"/>
            </a:xfrm>
            <a:prstGeom prst="rect">
              <a:avLst/>
            </a:prstGeom>
          </p:spPr>
          <p:txBody>
            <a:bodyPr anchor="t" rtlCol="false" tIns="0" lIns="0" bIns="0" rIns="0">
              <a:spAutoFit/>
            </a:bodyPr>
            <a:lstStyle/>
            <a:p>
              <a:pPr algn="just">
                <a:lnSpc>
                  <a:spcPts val="3200"/>
                </a:lnSpc>
                <a:spcBef>
                  <a:spcPct val="0"/>
                </a:spcBef>
              </a:pPr>
              <a:r>
                <a:rPr lang="en-US" sz="2500">
                  <a:solidFill>
                    <a:srgbClr val="FF6100"/>
                  </a:solidFill>
                  <a:latin typeface="Arial"/>
                </a:rPr>
                <a:t>@MsDoorley</a:t>
              </a:r>
            </a:p>
          </p:txBody>
        </p:sp>
      </p:grpSp>
    </p:spTree>
  </p:cSld>
  <p:clrMapOvr>
    <a:masterClrMapping/>
  </p:clrMapOvr>
</p:sld>
</file>

<file path=ppt/slides/slide12.xml><?xml version="1.0" encoding="utf-8"?>
<p:sld xmlns:p="http://schemas.openxmlformats.org/presentationml/2006/main" xmlns:a="http://schemas.openxmlformats.org/drawingml/2006/main" xmlns:r="http://schemas.openxmlformats.org/officeDocument/2006/relationships">
  <p:cSld>
    <p:bg>
      <p:bgPr>
        <a:solidFill>
          <a:srgbClr val="FFEBDF"/>
        </a:solidFill>
      </p:bgPr>
    </p:bg>
    <p:spTree>
      <p:nvGrpSpPr>
        <p:cNvPr id="1" name=""/>
        <p:cNvGrpSpPr/>
        <p:nvPr/>
      </p:nvGrpSpPr>
      <p:grpSpPr>
        <a:xfrm>
          <a:off x="0" y="0"/>
          <a:ext cx="0" cy="0"/>
          <a:chOff x="0" y="0"/>
          <a:chExt cx="0" cy="0"/>
        </a:xfrm>
      </p:grpSpPr>
      <p:grpSp>
        <p:nvGrpSpPr>
          <p:cNvPr name="Group 2" id="2"/>
          <p:cNvGrpSpPr/>
          <p:nvPr/>
        </p:nvGrpSpPr>
        <p:grpSpPr>
          <a:xfrm rot="0">
            <a:off x="0" y="0"/>
            <a:ext cx="685800" cy="10287000"/>
            <a:chOff x="0" y="0"/>
            <a:chExt cx="914400" cy="13716000"/>
          </a:xfrm>
        </p:grpSpPr>
        <p:sp>
          <p:nvSpPr>
            <p:cNvPr name="Freeform 3" id="3"/>
            <p:cNvSpPr/>
            <p:nvPr/>
          </p:nvSpPr>
          <p:spPr>
            <a:xfrm flipH="false" flipV="false" rot="0">
              <a:off x="0" y="0"/>
              <a:ext cx="914400" cy="13716000"/>
            </a:xfrm>
            <a:custGeom>
              <a:avLst/>
              <a:gdLst/>
              <a:ahLst/>
              <a:cxnLst/>
              <a:rect r="r" b="b" t="t" l="l"/>
              <a:pathLst>
                <a:path h="13716000" w="914400">
                  <a:moveTo>
                    <a:pt x="0" y="0"/>
                  </a:moveTo>
                  <a:lnTo>
                    <a:pt x="914400" y="0"/>
                  </a:lnTo>
                  <a:lnTo>
                    <a:pt x="914400" y="13716000"/>
                  </a:lnTo>
                  <a:lnTo>
                    <a:pt x="0" y="13716000"/>
                  </a:lnTo>
                  <a:close/>
                </a:path>
              </a:pathLst>
            </a:custGeom>
            <a:solidFill>
              <a:srgbClr val="FF914D"/>
            </a:solidFill>
          </p:spPr>
        </p:sp>
      </p:grpSp>
      <p:grpSp>
        <p:nvGrpSpPr>
          <p:cNvPr name="Group 4" id="4"/>
          <p:cNvGrpSpPr/>
          <p:nvPr/>
        </p:nvGrpSpPr>
        <p:grpSpPr>
          <a:xfrm rot="0">
            <a:off x="16939260" y="0"/>
            <a:ext cx="1371600" cy="10287000"/>
            <a:chOff x="0" y="0"/>
            <a:chExt cx="1828800" cy="13716000"/>
          </a:xfrm>
        </p:grpSpPr>
        <p:sp>
          <p:nvSpPr>
            <p:cNvPr name="Freeform 5" id="5"/>
            <p:cNvSpPr/>
            <p:nvPr/>
          </p:nvSpPr>
          <p:spPr>
            <a:xfrm flipH="false" flipV="false" rot="0">
              <a:off x="0" y="0"/>
              <a:ext cx="1828800" cy="13716000"/>
            </a:xfrm>
            <a:custGeom>
              <a:avLst/>
              <a:gdLst/>
              <a:ahLst/>
              <a:cxnLst/>
              <a:rect r="r" b="b" t="t" l="l"/>
              <a:pathLst>
                <a:path h="13716000" w="1828800">
                  <a:moveTo>
                    <a:pt x="0" y="0"/>
                  </a:moveTo>
                  <a:lnTo>
                    <a:pt x="1828800" y="0"/>
                  </a:lnTo>
                  <a:lnTo>
                    <a:pt x="1828800" y="13716000"/>
                  </a:lnTo>
                  <a:lnTo>
                    <a:pt x="0" y="13716000"/>
                  </a:lnTo>
                  <a:close/>
                </a:path>
              </a:pathLst>
            </a:custGeom>
            <a:solidFill>
              <a:srgbClr val="FF6100"/>
            </a:solidFill>
          </p:spPr>
        </p:sp>
      </p:grpSp>
      <p:grpSp>
        <p:nvGrpSpPr>
          <p:cNvPr name="Group 6" id="6"/>
          <p:cNvGrpSpPr/>
          <p:nvPr/>
        </p:nvGrpSpPr>
        <p:grpSpPr>
          <a:xfrm rot="0">
            <a:off x="13297462" y="9721305"/>
            <a:ext cx="3641798" cy="565695"/>
            <a:chOff x="0" y="0"/>
            <a:chExt cx="4855730" cy="754261"/>
          </a:xfrm>
        </p:grpSpPr>
        <p:sp>
          <p:nvSpPr>
            <p:cNvPr name="Freeform 7" id="7"/>
            <p:cNvSpPr/>
            <p:nvPr/>
          </p:nvSpPr>
          <p:spPr>
            <a:xfrm flipH="false" flipV="false" rot="0">
              <a:off x="0" y="0"/>
              <a:ext cx="754261" cy="754261"/>
            </a:xfrm>
            <a:custGeom>
              <a:avLst/>
              <a:gdLst/>
              <a:ahLst/>
              <a:cxnLst/>
              <a:rect r="r" b="b" t="t" l="l"/>
              <a:pathLst>
                <a:path h="754261" w="754261">
                  <a:moveTo>
                    <a:pt x="0" y="0"/>
                  </a:moveTo>
                  <a:lnTo>
                    <a:pt x="754261" y="0"/>
                  </a:lnTo>
                  <a:lnTo>
                    <a:pt x="754261" y="754261"/>
                  </a:lnTo>
                  <a:lnTo>
                    <a:pt x="0" y="754261"/>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8" id="8"/>
            <p:cNvSpPr/>
            <p:nvPr/>
          </p:nvSpPr>
          <p:spPr>
            <a:xfrm flipH="false" flipV="false" rot="0">
              <a:off x="881261" y="0"/>
              <a:ext cx="754261" cy="754261"/>
            </a:xfrm>
            <a:custGeom>
              <a:avLst/>
              <a:gdLst/>
              <a:ahLst/>
              <a:cxnLst/>
              <a:rect r="r" b="b" t="t" l="l"/>
              <a:pathLst>
                <a:path h="754261" w="754261">
                  <a:moveTo>
                    <a:pt x="0" y="0"/>
                  </a:moveTo>
                  <a:lnTo>
                    <a:pt x="754260" y="0"/>
                  </a:lnTo>
                  <a:lnTo>
                    <a:pt x="754260" y="754261"/>
                  </a:lnTo>
                  <a:lnTo>
                    <a:pt x="0" y="754261"/>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TextBox 9" id="9"/>
            <p:cNvSpPr txBox="true"/>
            <p:nvPr/>
          </p:nvSpPr>
          <p:spPr>
            <a:xfrm rot="0">
              <a:off x="1760497" y="51164"/>
              <a:ext cx="3095233" cy="575733"/>
            </a:xfrm>
            <a:prstGeom prst="rect">
              <a:avLst/>
            </a:prstGeom>
          </p:spPr>
          <p:txBody>
            <a:bodyPr anchor="t" rtlCol="false" tIns="0" lIns="0" bIns="0" rIns="0">
              <a:spAutoFit/>
            </a:bodyPr>
            <a:lstStyle/>
            <a:p>
              <a:pPr algn="just">
                <a:lnSpc>
                  <a:spcPts val="3200"/>
                </a:lnSpc>
                <a:spcBef>
                  <a:spcPct val="0"/>
                </a:spcBef>
              </a:pPr>
              <a:r>
                <a:rPr lang="en-US" sz="2500">
                  <a:solidFill>
                    <a:srgbClr val="FF6100"/>
                  </a:solidFill>
                  <a:latin typeface="Arial"/>
                </a:rPr>
                <a:t>@MsDoorley</a:t>
              </a:r>
            </a:p>
          </p:txBody>
        </p:sp>
      </p:grpSp>
      <p:grpSp>
        <p:nvGrpSpPr>
          <p:cNvPr name="Group 10" id="10"/>
          <p:cNvGrpSpPr/>
          <p:nvPr/>
        </p:nvGrpSpPr>
        <p:grpSpPr>
          <a:xfrm rot="0">
            <a:off x="1602945" y="391222"/>
            <a:ext cx="15082110" cy="9504556"/>
            <a:chOff x="0" y="0"/>
            <a:chExt cx="20109480" cy="12672741"/>
          </a:xfrm>
        </p:grpSpPr>
        <p:sp>
          <p:nvSpPr>
            <p:cNvPr name="Freeform 11" id="11"/>
            <p:cNvSpPr/>
            <p:nvPr/>
          </p:nvSpPr>
          <p:spPr>
            <a:xfrm flipH="false" flipV="false" rot="0">
              <a:off x="6757348" y="8524238"/>
              <a:ext cx="2958453" cy="2455516"/>
            </a:xfrm>
            <a:custGeom>
              <a:avLst/>
              <a:gdLst/>
              <a:ahLst/>
              <a:cxnLst/>
              <a:rect r="r" b="b" t="t" l="l"/>
              <a:pathLst>
                <a:path h="2455516" w="2958453">
                  <a:moveTo>
                    <a:pt x="0" y="0"/>
                  </a:moveTo>
                  <a:lnTo>
                    <a:pt x="2958452" y="0"/>
                  </a:lnTo>
                  <a:lnTo>
                    <a:pt x="2958452" y="2455516"/>
                  </a:lnTo>
                  <a:lnTo>
                    <a:pt x="0" y="2455516"/>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Freeform 12" id="12"/>
            <p:cNvSpPr/>
            <p:nvPr/>
          </p:nvSpPr>
          <p:spPr>
            <a:xfrm flipH="false" flipV="false" rot="-10800000">
              <a:off x="8838333" y="7296480"/>
              <a:ext cx="2958453" cy="2455516"/>
            </a:xfrm>
            <a:custGeom>
              <a:avLst/>
              <a:gdLst/>
              <a:ahLst/>
              <a:cxnLst/>
              <a:rect r="r" b="b" t="t" l="l"/>
              <a:pathLst>
                <a:path h="2455516" w="2958453">
                  <a:moveTo>
                    <a:pt x="0" y="0"/>
                  </a:moveTo>
                  <a:lnTo>
                    <a:pt x="2958453" y="0"/>
                  </a:lnTo>
                  <a:lnTo>
                    <a:pt x="2958453" y="2455516"/>
                  </a:lnTo>
                  <a:lnTo>
                    <a:pt x="0" y="2455516"/>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Freeform 13" id="13"/>
            <p:cNvSpPr/>
            <p:nvPr/>
          </p:nvSpPr>
          <p:spPr>
            <a:xfrm flipH="true" flipV="false" rot="0">
              <a:off x="12295297" y="8524238"/>
              <a:ext cx="2958453" cy="2455516"/>
            </a:xfrm>
            <a:custGeom>
              <a:avLst/>
              <a:gdLst/>
              <a:ahLst/>
              <a:cxnLst/>
              <a:rect r="r" b="b" t="t" l="l"/>
              <a:pathLst>
                <a:path h="2455516" w="2958453">
                  <a:moveTo>
                    <a:pt x="2958453" y="0"/>
                  </a:moveTo>
                  <a:lnTo>
                    <a:pt x="0" y="0"/>
                  </a:lnTo>
                  <a:lnTo>
                    <a:pt x="0" y="2455516"/>
                  </a:lnTo>
                  <a:lnTo>
                    <a:pt x="2958453" y="2455516"/>
                  </a:lnTo>
                  <a:lnTo>
                    <a:pt x="2958453" y="0"/>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Freeform 14" id="14"/>
            <p:cNvSpPr/>
            <p:nvPr/>
          </p:nvSpPr>
          <p:spPr>
            <a:xfrm flipH="true" flipV="false" rot="-10800000">
              <a:off x="10199778" y="7296480"/>
              <a:ext cx="2958453" cy="2455516"/>
            </a:xfrm>
            <a:custGeom>
              <a:avLst/>
              <a:gdLst/>
              <a:ahLst/>
              <a:cxnLst/>
              <a:rect r="r" b="b" t="t" l="l"/>
              <a:pathLst>
                <a:path h="2455516" w="2958453">
                  <a:moveTo>
                    <a:pt x="2958453" y="0"/>
                  </a:moveTo>
                  <a:lnTo>
                    <a:pt x="0" y="0"/>
                  </a:lnTo>
                  <a:lnTo>
                    <a:pt x="0" y="2455516"/>
                  </a:lnTo>
                  <a:lnTo>
                    <a:pt x="2958453" y="2455516"/>
                  </a:lnTo>
                  <a:lnTo>
                    <a:pt x="2958453" y="0"/>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Freeform 15" id="15"/>
            <p:cNvSpPr/>
            <p:nvPr/>
          </p:nvSpPr>
          <p:spPr>
            <a:xfrm flipH="true" flipV="false" rot="-5400000">
              <a:off x="14974631" y="8272770"/>
              <a:ext cx="2958453" cy="2455516"/>
            </a:xfrm>
            <a:custGeom>
              <a:avLst/>
              <a:gdLst/>
              <a:ahLst/>
              <a:cxnLst/>
              <a:rect r="r" b="b" t="t" l="l"/>
              <a:pathLst>
                <a:path h="2455516" w="2958453">
                  <a:moveTo>
                    <a:pt x="2958453" y="0"/>
                  </a:moveTo>
                  <a:lnTo>
                    <a:pt x="0" y="0"/>
                  </a:lnTo>
                  <a:lnTo>
                    <a:pt x="0" y="2455515"/>
                  </a:lnTo>
                  <a:lnTo>
                    <a:pt x="2958453" y="2455515"/>
                  </a:lnTo>
                  <a:lnTo>
                    <a:pt x="2958453" y="0"/>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Freeform 16" id="16"/>
            <p:cNvSpPr/>
            <p:nvPr/>
          </p:nvSpPr>
          <p:spPr>
            <a:xfrm flipH="false" flipV="false" rot="-5400000">
              <a:off x="14974631" y="5314317"/>
              <a:ext cx="2958453" cy="2455516"/>
            </a:xfrm>
            <a:custGeom>
              <a:avLst/>
              <a:gdLst/>
              <a:ahLst/>
              <a:cxnLst/>
              <a:rect r="r" b="b" t="t" l="l"/>
              <a:pathLst>
                <a:path h="2455516" w="2958453">
                  <a:moveTo>
                    <a:pt x="0" y="0"/>
                  </a:moveTo>
                  <a:lnTo>
                    <a:pt x="2958453" y="0"/>
                  </a:lnTo>
                  <a:lnTo>
                    <a:pt x="2958453" y="2455516"/>
                  </a:lnTo>
                  <a:lnTo>
                    <a:pt x="0" y="2455516"/>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Freeform 17" id="17"/>
            <p:cNvSpPr/>
            <p:nvPr/>
          </p:nvSpPr>
          <p:spPr>
            <a:xfrm flipH="true" flipV="true" rot="-5400000">
              <a:off x="7794614" y="3222191"/>
              <a:ext cx="2958453" cy="2455516"/>
            </a:xfrm>
            <a:custGeom>
              <a:avLst/>
              <a:gdLst/>
              <a:ahLst/>
              <a:cxnLst/>
              <a:rect r="r" b="b" t="t" l="l"/>
              <a:pathLst>
                <a:path h="2455516" w="2958453">
                  <a:moveTo>
                    <a:pt x="2958453" y="2455516"/>
                  </a:moveTo>
                  <a:lnTo>
                    <a:pt x="0" y="2455516"/>
                  </a:lnTo>
                  <a:lnTo>
                    <a:pt x="0" y="0"/>
                  </a:lnTo>
                  <a:lnTo>
                    <a:pt x="2958453" y="0"/>
                  </a:lnTo>
                  <a:lnTo>
                    <a:pt x="2958453" y="2455516"/>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Freeform 18" id="18"/>
            <p:cNvSpPr/>
            <p:nvPr/>
          </p:nvSpPr>
          <p:spPr>
            <a:xfrm flipH="false" flipV="true" rot="-5400000">
              <a:off x="2997077" y="2016681"/>
              <a:ext cx="2958453" cy="2455516"/>
            </a:xfrm>
            <a:custGeom>
              <a:avLst/>
              <a:gdLst/>
              <a:ahLst/>
              <a:cxnLst/>
              <a:rect r="r" b="b" t="t" l="l"/>
              <a:pathLst>
                <a:path h="2455516" w="2958453">
                  <a:moveTo>
                    <a:pt x="0" y="2455516"/>
                  </a:moveTo>
                  <a:lnTo>
                    <a:pt x="2958453" y="2455516"/>
                  </a:lnTo>
                  <a:lnTo>
                    <a:pt x="2958453" y="0"/>
                  </a:lnTo>
                  <a:lnTo>
                    <a:pt x="0" y="0"/>
                  </a:lnTo>
                  <a:lnTo>
                    <a:pt x="0" y="2455516"/>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Freeform 19" id="19"/>
            <p:cNvSpPr/>
            <p:nvPr/>
          </p:nvSpPr>
          <p:spPr>
            <a:xfrm flipH="false" flipV="false" rot="-5400000">
              <a:off x="6202253" y="2016681"/>
              <a:ext cx="2958453" cy="2455516"/>
            </a:xfrm>
            <a:custGeom>
              <a:avLst/>
              <a:gdLst/>
              <a:ahLst/>
              <a:cxnLst/>
              <a:rect r="r" b="b" t="t" l="l"/>
              <a:pathLst>
                <a:path h="2455516" w="2958453">
                  <a:moveTo>
                    <a:pt x="0" y="0"/>
                  </a:moveTo>
                  <a:lnTo>
                    <a:pt x="2958453" y="0"/>
                  </a:lnTo>
                  <a:lnTo>
                    <a:pt x="2958453" y="2455516"/>
                  </a:lnTo>
                  <a:lnTo>
                    <a:pt x="0" y="2455516"/>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Freeform 20" id="20"/>
            <p:cNvSpPr/>
            <p:nvPr/>
          </p:nvSpPr>
          <p:spPr>
            <a:xfrm flipH="true" flipV="false" rot="-5400000">
              <a:off x="1407889" y="5770492"/>
              <a:ext cx="2958453" cy="2455516"/>
            </a:xfrm>
            <a:custGeom>
              <a:avLst/>
              <a:gdLst/>
              <a:ahLst/>
              <a:cxnLst/>
              <a:rect r="r" b="b" t="t" l="l"/>
              <a:pathLst>
                <a:path h="2455516" w="2958453">
                  <a:moveTo>
                    <a:pt x="2958453" y="0"/>
                  </a:moveTo>
                  <a:lnTo>
                    <a:pt x="0" y="0"/>
                  </a:lnTo>
                  <a:lnTo>
                    <a:pt x="0" y="2455516"/>
                  </a:lnTo>
                  <a:lnTo>
                    <a:pt x="2958453" y="2455516"/>
                  </a:lnTo>
                  <a:lnTo>
                    <a:pt x="2958453" y="0"/>
                  </a:lnTo>
                  <a:close/>
                </a:path>
              </a:pathLst>
            </a:custGeom>
            <a:blipFill>
              <a:blip r:embed="rId6">
                <a:extLst>
                  <a:ext uri="{96DAC541-7B7A-43D3-8B79-37D633B846F1}">
                    <asvg:svgBlip xmlns:asvg="http://schemas.microsoft.com/office/drawing/2016/SVG/main" r:embed="rId7"/>
                  </a:ext>
                </a:extLst>
              </a:blip>
              <a:stretch>
                <a:fillRect l="0" t="0" r="0" b="0"/>
              </a:stretch>
            </a:blipFill>
          </p:spPr>
        </p:sp>
        <p:sp>
          <p:nvSpPr>
            <p:cNvPr name="Freeform 21" id="21"/>
            <p:cNvSpPr/>
            <p:nvPr/>
          </p:nvSpPr>
          <p:spPr>
            <a:xfrm flipH="false" flipV="false" rot="0">
              <a:off x="4650776" y="10113426"/>
              <a:ext cx="2106572" cy="866328"/>
            </a:xfrm>
            <a:custGeom>
              <a:avLst/>
              <a:gdLst/>
              <a:ahLst/>
              <a:cxnLst/>
              <a:rect r="r" b="b" t="t" l="l"/>
              <a:pathLst>
                <a:path h="866328" w="2106572">
                  <a:moveTo>
                    <a:pt x="0" y="0"/>
                  </a:moveTo>
                  <a:lnTo>
                    <a:pt x="2106572" y="0"/>
                  </a:lnTo>
                  <a:lnTo>
                    <a:pt x="2106572" y="866328"/>
                  </a:lnTo>
                  <a:lnTo>
                    <a:pt x="0" y="866328"/>
                  </a:lnTo>
                  <a:lnTo>
                    <a:pt x="0" y="0"/>
                  </a:lnTo>
                  <a:close/>
                </a:path>
              </a:pathLst>
            </a:custGeom>
            <a:blipFill>
              <a:blip r:embed="rId8">
                <a:extLst>
                  <a:ext uri="{96DAC541-7B7A-43D3-8B79-37D633B846F1}">
                    <asvg:svgBlip xmlns:asvg="http://schemas.microsoft.com/office/drawing/2016/SVG/main" r:embed="rId9"/>
                  </a:ext>
                </a:extLst>
              </a:blip>
              <a:stretch>
                <a:fillRect l="0" t="0" r="0" b="0"/>
              </a:stretch>
            </a:blipFill>
          </p:spPr>
        </p:sp>
        <p:sp>
          <p:nvSpPr>
            <p:cNvPr name="Freeform 22" id="22"/>
            <p:cNvSpPr/>
            <p:nvPr/>
          </p:nvSpPr>
          <p:spPr>
            <a:xfrm flipH="false" flipV="false" rot="0">
              <a:off x="2544205" y="10113426"/>
              <a:ext cx="2106572" cy="866328"/>
            </a:xfrm>
            <a:custGeom>
              <a:avLst/>
              <a:gdLst/>
              <a:ahLst/>
              <a:cxnLst/>
              <a:rect r="r" b="b" t="t" l="l"/>
              <a:pathLst>
                <a:path h="866328" w="2106572">
                  <a:moveTo>
                    <a:pt x="0" y="0"/>
                  </a:moveTo>
                  <a:lnTo>
                    <a:pt x="2106571" y="0"/>
                  </a:lnTo>
                  <a:lnTo>
                    <a:pt x="2106571" y="866328"/>
                  </a:lnTo>
                  <a:lnTo>
                    <a:pt x="0" y="866328"/>
                  </a:lnTo>
                  <a:lnTo>
                    <a:pt x="0" y="0"/>
                  </a:lnTo>
                  <a:close/>
                </a:path>
              </a:pathLst>
            </a:custGeom>
            <a:blipFill>
              <a:blip r:embed="rId8">
                <a:extLst>
                  <a:ext uri="{96DAC541-7B7A-43D3-8B79-37D633B846F1}">
                    <asvg:svgBlip xmlns:asvg="http://schemas.microsoft.com/office/drawing/2016/SVG/main" r:embed="rId9"/>
                  </a:ext>
                </a:extLst>
              </a:blip>
              <a:stretch>
                <a:fillRect l="0" t="0" r="0" b="0"/>
              </a:stretch>
            </a:blipFill>
          </p:spPr>
        </p:sp>
        <p:sp>
          <p:nvSpPr>
            <p:cNvPr name="Freeform 23" id="23"/>
            <p:cNvSpPr/>
            <p:nvPr/>
          </p:nvSpPr>
          <p:spPr>
            <a:xfrm flipH="false" flipV="false" rot="0">
              <a:off x="437633" y="10113426"/>
              <a:ext cx="2106572" cy="866328"/>
            </a:xfrm>
            <a:custGeom>
              <a:avLst/>
              <a:gdLst/>
              <a:ahLst/>
              <a:cxnLst/>
              <a:rect r="r" b="b" t="t" l="l"/>
              <a:pathLst>
                <a:path h="866328" w="2106572">
                  <a:moveTo>
                    <a:pt x="0" y="0"/>
                  </a:moveTo>
                  <a:lnTo>
                    <a:pt x="2106572" y="0"/>
                  </a:lnTo>
                  <a:lnTo>
                    <a:pt x="2106572" y="866328"/>
                  </a:lnTo>
                  <a:lnTo>
                    <a:pt x="0" y="866328"/>
                  </a:lnTo>
                  <a:lnTo>
                    <a:pt x="0" y="0"/>
                  </a:lnTo>
                  <a:close/>
                </a:path>
              </a:pathLst>
            </a:custGeom>
            <a:blipFill>
              <a:blip r:embed="rId8">
                <a:extLst>
                  <a:ext uri="{96DAC541-7B7A-43D3-8B79-37D633B846F1}">
                    <asvg:svgBlip xmlns:asvg="http://schemas.microsoft.com/office/drawing/2016/SVG/main" r:embed="rId9"/>
                  </a:ext>
                </a:extLst>
              </a:blip>
              <a:stretch>
                <a:fillRect l="0" t="0" r="0" b="0"/>
              </a:stretch>
            </a:blipFill>
          </p:spPr>
        </p:sp>
        <p:sp>
          <p:nvSpPr>
            <p:cNvPr name="Freeform 24" id="24"/>
            <p:cNvSpPr/>
            <p:nvPr/>
          </p:nvSpPr>
          <p:spPr>
            <a:xfrm flipH="false" flipV="false" rot="0">
              <a:off x="0" y="7611149"/>
              <a:ext cx="2106572" cy="866328"/>
            </a:xfrm>
            <a:custGeom>
              <a:avLst/>
              <a:gdLst/>
              <a:ahLst/>
              <a:cxnLst/>
              <a:rect r="r" b="b" t="t" l="l"/>
              <a:pathLst>
                <a:path h="866328" w="2106572">
                  <a:moveTo>
                    <a:pt x="0" y="0"/>
                  </a:moveTo>
                  <a:lnTo>
                    <a:pt x="2106572" y="0"/>
                  </a:lnTo>
                  <a:lnTo>
                    <a:pt x="2106572" y="866328"/>
                  </a:lnTo>
                  <a:lnTo>
                    <a:pt x="0" y="866328"/>
                  </a:lnTo>
                  <a:lnTo>
                    <a:pt x="0" y="0"/>
                  </a:lnTo>
                  <a:close/>
                </a:path>
              </a:pathLst>
            </a:custGeom>
            <a:blipFill>
              <a:blip r:embed="rId8">
                <a:extLst>
                  <a:ext uri="{96DAC541-7B7A-43D3-8B79-37D633B846F1}">
                    <asvg:svgBlip xmlns:asvg="http://schemas.microsoft.com/office/drawing/2016/SVG/main" r:embed="rId9"/>
                  </a:ext>
                </a:extLst>
              </a:blip>
              <a:stretch>
                <a:fillRect l="0" t="0" r="0" b="0"/>
              </a:stretch>
            </a:blipFill>
          </p:spPr>
        </p:sp>
        <p:sp>
          <p:nvSpPr>
            <p:cNvPr name="Freeform 25" id="25"/>
            <p:cNvSpPr/>
            <p:nvPr/>
          </p:nvSpPr>
          <p:spPr>
            <a:xfrm flipH="true" flipV="false" rot="0">
              <a:off x="0" y="10113426"/>
              <a:ext cx="1832385" cy="866328"/>
            </a:xfrm>
            <a:custGeom>
              <a:avLst/>
              <a:gdLst/>
              <a:ahLst/>
              <a:cxnLst/>
              <a:rect r="r" b="b" t="t" l="l"/>
              <a:pathLst>
                <a:path h="866328" w="1832385">
                  <a:moveTo>
                    <a:pt x="1832385" y="0"/>
                  </a:moveTo>
                  <a:lnTo>
                    <a:pt x="0" y="0"/>
                  </a:lnTo>
                  <a:lnTo>
                    <a:pt x="0" y="866328"/>
                  </a:lnTo>
                  <a:lnTo>
                    <a:pt x="1832385" y="866328"/>
                  </a:lnTo>
                  <a:lnTo>
                    <a:pt x="1832385" y="0"/>
                  </a:lnTo>
                  <a:close/>
                </a:path>
              </a:pathLst>
            </a:custGeom>
            <a:blipFill>
              <a:blip r:embed="rId8">
                <a:extLst>
                  <a:ext uri="{96DAC541-7B7A-43D3-8B79-37D633B846F1}">
                    <asvg:svgBlip xmlns:asvg="http://schemas.microsoft.com/office/drawing/2016/SVG/main" r:embed="rId9"/>
                  </a:ext>
                </a:extLst>
              </a:blip>
              <a:stretch>
                <a:fillRect l="-14963" t="0" r="0" b="0"/>
              </a:stretch>
            </a:blipFill>
          </p:spPr>
        </p:sp>
        <p:sp>
          <p:nvSpPr>
            <p:cNvPr name="Freeform 26" id="26"/>
            <p:cNvSpPr/>
            <p:nvPr/>
          </p:nvSpPr>
          <p:spPr>
            <a:xfrm flipH="false" flipV="false" rot="5400000">
              <a:off x="2628424" y="4900865"/>
              <a:ext cx="2106572" cy="866328"/>
            </a:xfrm>
            <a:custGeom>
              <a:avLst/>
              <a:gdLst/>
              <a:ahLst/>
              <a:cxnLst/>
              <a:rect r="r" b="b" t="t" l="l"/>
              <a:pathLst>
                <a:path h="866328" w="2106572">
                  <a:moveTo>
                    <a:pt x="0" y="0"/>
                  </a:moveTo>
                  <a:lnTo>
                    <a:pt x="2106571" y="0"/>
                  </a:lnTo>
                  <a:lnTo>
                    <a:pt x="2106571" y="866328"/>
                  </a:lnTo>
                  <a:lnTo>
                    <a:pt x="0" y="866328"/>
                  </a:lnTo>
                  <a:lnTo>
                    <a:pt x="0" y="0"/>
                  </a:lnTo>
                  <a:close/>
                </a:path>
              </a:pathLst>
            </a:custGeom>
            <a:blipFill>
              <a:blip r:embed="rId8">
                <a:extLst>
                  <a:ext uri="{96DAC541-7B7A-43D3-8B79-37D633B846F1}">
                    <asvg:svgBlip xmlns:asvg="http://schemas.microsoft.com/office/drawing/2016/SVG/main" r:embed="rId9"/>
                  </a:ext>
                </a:extLst>
              </a:blip>
              <a:stretch>
                <a:fillRect l="0" t="0" r="0" b="0"/>
              </a:stretch>
            </a:blipFill>
          </p:spPr>
        </p:sp>
        <p:sp>
          <p:nvSpPr>
            <p:cNvPr name="Freeform 27" id="27"/>
            <p:cNvSpPr/>
            <p:nvPr/>
          </p:nvSpPr>
          <p:spPr>
            <a:xfrm flipH="false" flipV="false" rot="-10800000">
              <a:off x="5220036" y="1765212"/>
              <a:ext cx="2106572" cy="866328"/>
            </a:xfrm>
            <a:custGeom>
              <a:avLst/>
              <a:gdLst/>
              <a:ahLst/>
              <a:cxnLst/>
              <a:rect r="r" b="b" t="t" l="l"/>
              <a:pathLst>
                <a:path h="866328" w="2106572">
                  <a:moveTo>
                    <a:pt x="0" y="0"/>
                  </a:moveTo>
                  <a:lnTo>
                    <a:pt x="2106572" y="0"/>
                  </a:lnTo>
                  <a:lnTo>
                    <a:pt x="2106572" y="866328"/>
                  </a:lnTo>
                  <a:lnTo>
                    <a:pt x="0" y="866328"/>
                  </a:lnTo>
                  <a:lnTo>
                    <a:pt x="0" y="0"/>
                  </a:lnTo>
                  <a:close/>
                </a:path>
              </a:pathLst>
            </a:custGeom>
            <a:blipFill>
              <a:blip r:embed="rId8">
                <a:extLst>
                  <a:ext uri="{96DAC541-7B7A-43D3-8B79-37D633B846F1}">
                    <asvg:svgBlip xmlns:asvg="http://schemas.microsoft.com/office/drawing/2016/SVG/main" r:embed="rId9"/>
                  </a:ext>
                </a:extLst>
              </a:blip>
              <a:stretch>
                <a:fillRect l="0" t="0" r="0" b="0"/>
              </a:stretch>
            </a:blipFill>
          </p:spPr>
        </p:sp>
        <p:sp>
          <p:nvSpPr>
            <p:cNvPr name="Freeform 28" id="28"/>
            <p:cNvSpPr/>
            <p:nvPr/>
          </p:nvSpPr>
          <p:spPr>
            <a:xfrm flipH="false" flipV="false" rot="-10800000">
              <a:off x="9715800" y="5062848"/>
              <a:ext cx="2106572" cy="866328"/>
            </a:xfrm>
            <a:custGeom>
              <a:avLst/>
              <a:gdLst/>
              <a:ahLst/>
              <a:cxnLst/>
              <a:rect r="r" b="b" t="t" l="l"/>
              <a:pathLst>
                <a:path h="866328" w="2106572">
                  <a:moveTo>
                    <a:pt x="0" y="0"/>
                  </a:moveTo>
                  <a:lnTo>
                    <a:pt x="2106572" y="0"/>
                  </a:lnTo>
                  <a:lnTo>
                    <a:pt x="2106572" y="866328"/>
                  </a:lnTo>
                  <a:lnTo>
                    <a:pt x="0" y="866328"/>
                  </a:lnTo>
                  <a:lnTo>
                    <a:pt x="0" y="0"/>
                  </a:lnTo>
                  <a:close/>
                </a:path>
              </a:pathLst>
            </a:custGeom>
            <a:blipFill>
              <a:blip r:embed="rId8">
                <a:extLst>
                  <a:ext uri="{96DAC541-7B7A-43D3-8B79-37D633B846F1}">
                    <asvg:svgBlip xmlns:asvg="http://schemas.microsoft.com/office/drawing/2016/SVG/main" r:embed="rId9"/>
                  </a:ext>
                </a:extLst>
              </a:blip>
              <a:stretch>
                <a:fillRect l="0" t="0" r="0" b="0"/>
              </a:stretch>
            </a:blipFill>
          </p:spPr>
        </p:sp>
        <p:sp>
          <p:nvSpPr>
            <p:cNvPr name="Freeform 29" id="29"/>
            <p:cNvSpPr/>
            <p:nvPr/>
          </p:nvSpPr>
          <p:spPr>
            <a:xfrm flipH="false" flipV="false" rot="-10800000">
              <a:off x="13119528" y="5062848"/>
              <a:ext cx="2106572" cy="866328"/>
            </a:xfrm>
            <a:custGeom>
              <a:avLst/>
              <a:gdLst/>
              <a:ahLst/>
              <a:cxnLst/>
              <a:rect r="r" b="b" t="t" l="l"/>
              <a:pathLst>
                <a:path h="866328" w="2106572">
                  <a:moveTo>
                    <a:pt x="0" y="0"/>
                  </a:moveTo>
                  <a:lnTo>
                    <a:pt x="2106571" y="0"/>
                  </a:lnTo>
                  <a:lnTo>
                    <a:pt x="2106571" y="866328"/>
                  </a:lnTo>
                  <a:lnTo>
                    <a:pt x="0" y="866328"/>
                  </a:lnTo>
                  <a:lnTo>
                    <a:pt x="0" y="0"/>
                  </a:lnTo>
                  <a:close/>
                </a:path>
              </a:pathLst>
            </a:custGeom>
            <a:blipFill>
              <a:blip r:embed="rId8">
                <a:extLst>
                  <a:ext uri="{96DAC541-7B7A-43D3-8B79-37D633B846F1}">
                    <asvg:svgBlip xmlns:asvg="http://schemas.microsoft.com/office/drawing/2016/SVG/main" r:embed="rId9"/>
                  </a:ext>
                </a:extLst>
              </a:blip>
              <a:stretch>
                <a:fillRect l="0" t="0" r="0" b="0"/>
              </a:stretch>
            </a:blipFill>
          </p:spPr>
        </p:sp>
        <p:sp>
          <p:nvSpPr>
            <p:cNvPr name="Freeform 30" id="30"/>
            <p:cNvSpPr/>
            <p:nvPr/>
          </p:nvSpPr>
          <p:spPr>
            <a:xfrm flipH="false" flipV="false" rot="-10800000">
              <a:off x="11012956" y="5062848"/>
              <a:ext cx="2106572" cy="866328"/>
            </a:xfrm>
            <a:custGeom>
              <a:avLst/>
              <a:gdLst/>
              <a:ahLst/>
              <a:cxnLst/>
              <a:rect r="r" b="b" t="t" l="l"/>
              <a:pathLst>
                <a:path h="866328" w="2106572">
                  <a:moveTo>
                    <a:pt x="0" y="0"/>
                  </a:moveTo>
                  <a:lnTo>
                    <a:pt x="2106572" y="0"/>
                  </a:lnTo>
                  <a:lnTo>
                    <a:pt x="2106572" y="866328"/>
                  </a:lnTo>
                  <a:lnTo>
                    <a:pt x="0" y="866328"/>
                  </a:lnTo>
                  <a:lnTo>
                    <a:pt x="0" y="0"/>
                  </a:lnTo>
                  <a:close/>
                </a:path>
              </a:pathLst>
            </a:custGeom>
            <a:blipFill>
              <a:blip r:embed="rId8">
                <a:extLst>
                  <a:ext uri="{96DAC541-7B7A-43D3-8B79-37D633B846F1}">
                    <asvg:svgBlip xmlns:asvg="http://schemas.microsoft.com/office/drawing/2016/SVG/main" r:embed="rId9"/>
                  </a:ext>
                </a:extLst>
              </a:blip>
              <a:stretch>
                <a:fillRect l="0" t="0" r="0" b="0"/>
              </a:stretch>
            </a:blipFill>
          </p:spPr>
        </p:sp>
        <p:grpSp>
          <p:nvGrpSpPr>
            <p:cNvPr name="Group 31" id="31"/>
            <p:cNvGrpSpPr/>
            <p:nvPr/>
          </p:nvGrpSpPr>
          <p:grpSpPr>
            <a:xfrm rot="0">
              <a:off x="3058346" y="4989816"/>
              <a:ext cx="1459370" cy="1459370"/>
              <a:chOff x="0" y="0"/>
              <a:chExt cx="812800" cy="812800"/>
            </a:xfrm>
          </p:grpSpPr>
          <p:sp>
            <p:nvSpPr>
              <p:cNvPr name="Freeform 32" id="32"/>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FFFFFF"/>
              </a:solidFill>
              <a:ln w="95250" cap="sq">
                <a:solidFill>
                  <a:srgbClr val="FF3131"/>
                </a:solidFill>
                <a:prstDash val="solid"/>
                <a:miter/>
              </a:ln>
            </p:spPr>
          </p:sp>
          <p:sp>
            <p:nvSpPr>
              <p:cNvPr name="TextBox 33" id="33"/>
              <p:cNvSpPr txBox="true"/>
              <p:nvPr/>
            </p:nvSpPr>
            <p:spPr>
              <a:xfrm>
                <a:off x="76200" y="0"/>
                <a:ext cx="660400" cy="736600"/>
              </a:xfrm>
              <a:prstGeom prst="rect">
                <a:avLst/>
              </a:prstGeom>
            </p:spPr>
            <p:txBody>
              <a:bodyPr anchor="ctr" rtlCol="false" tIns="50800" lIns="50800" bIns="50800" rIns="50800"/>
              <a:lstStyle/>
              <a:p>
                <a:pPr algn="ctr">
                  <a:lnSpc>
                    <a:spcPts val="3200"/>
                  </a:lnSpc>
                </a:pPr>
                <a:r>
                  <a:rPr lang="en-US" sz="2500">
                    <a:solidFill>
                      <a:srgbClr val="000000"/>
                    </a:solidFill>
                    <a:latin typeface="Arial Bold"/>
                  </a:rPr>
                  <a:t>1</a:t>
                </a:r>
              </a:p>
            </p:txBody>
          </p:sp>
        </p:grpSp>
        <p:grpSp>
          <p:nvGrpSpPr>
            <p:cNvPr name="Group 34" id="34"/>
            <p:cNvGrpSpPr/>
            <p:nvPr/>
          </p:nvGrpSpPr>
          <p:grpSpPr>
            <a:xfrm rot="0">
              <a:off x="5209909" y="1327715"/>
              <a:ext cx="1459370" cy="1459370"/>
              <a:chOff x="0" y="0"/>
              <a:chExt cx="812800" cy="812800"/>
            </a:xfrm>
          </p:grpSpPr>
          <p:sp>
            <p:nvSpPr>
              <p:cNvPr name="Freeform 35" id="35"/>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FFFFFF"/>
              </a:solidFill>
              <a:ln w="95250" cap="sq">
                <a:solidFill>
                  <a:srgbClr val="FE7BC9"/>
                </a:solidFill>
                <a:prstDash val="solid"/>
                <a:miter/>
              </a:ln>
            </p:spPr>
          </p:sp>
          <p:sp>
            <p:nvSpPr>
              <p:cNvPr name="TextBox 36" id="36"/>
              <p:cNvSpPr txBox="true"/>
              <p:nvPr/>
            </p:nvSpPr>
            <p:spPr>
              <a:xfrm>
                <a:off x="76200" y="0"/>
                <a:ext cx="660400" cy="736600"/>
              </a:xfrm>
              <a:prstGeom prst="rect">
                <a:avLst/>
              </a:prstGeom>
            </p:spPr>
            <p:txBody>
              <a:bodyPr anchor="ctr" rtlCol="false" tIns="50800" lIns="50800" bIns="50800" rIns="50800"/>
              <a:lstStyle/>
              <a:p>
                <a:pPr algn="ctr">
                  <a:lnSpc>
                    <a:spcPts val="3200"/>
                  </a:lnSpc>
                </a:pPr>
                <a:r>
                  <a:rPr lang="en-US" sz="2500">
                    <a:solidFill>
                      <a:srgbClr val="000000"/>
                    </a:solidFill>
                    <a:latin typeface="Arial Bold"/>
                  </a:rPr>
                  <a:t>2</a:t>
                </a:r>
              </a:p>
            </p:txBody>
          </p:sp>
        </p:grpSp>
        <p:grpSp>
          <p:nvGrpSpPr>
            <p:cNvPr name="Group 37" id="37"/>
            <p:cNvGrpSpPr/>
            <p:nvPr/>
          </p:nvGrpSpPr>
          <p:grpSpPr>
            <a:xfrm rot="0">
              <a:off x="9718363" y="4736287"/>
              <a:ext cx="1459370" cy="1459370"/>
              <a:chOff x="0" y="0"/>
              <a:chExt cx="812800" cy="812800"/>
            </a:xfrm>
          </p:grpSpPr>
          <p:sp>
            <p:nvSpPr>
              <p:cNvPr name="Freeform 38" id="38"/>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FFFFFF"/>
              </a:solidFill>
              <a:ln w="95250" cap="sq">
                <a:solidFill>
                  <a:srgbClr val="D37EE5"/>
                </a:solidFill>
                <a:prstDash val="solid"/>
                <a:miter/>
              </a:ln>
            </p:spPr>
          </p:sp>
          <p:sp>
            <p:nvSpPr>
              <p:cNvPr name="TextBox 39" id="39"/>
              <p:cNvSpPr txBox="true"/>
              <p:nvPr/>
            </p:nvSpPr>
            <p:spPr>
              <a:xfrm>
                <a:off x="76200" y="0"/>
                <a:ext cx="660400" cy="736600"/>
              </a:xfrm>
              <a:prstGeom prst="rect">
                <a:avLst/>
              </a:prstGeom>
            </p:spPr>
            <p:txBody>
              <a:bodyPr anchor="ctr" rtlCol="false" tIns="50800" lIns="50800" bIns="50800" rIns="50800"/>
              <a:lstStyle/>
              <a:p>
                <a:pPr algn="ctr">
                  <a:lnSpc>
                    <a:spcPts val="3200"/>
                  </a:lnSpc>
                </a:pPr>
                <a:r>
                  <a:rPr lang="en-US" sz="2500">
                    <a:solidFill>
                      <a:srgbClr val="000000"/>
                    </a:solidFill>
                    <a:latin typeface="Arial Bold"/>
                  </a:rPr>
                  <a:t>3</a:t>
                </a:r>
              </a:p>
            </p:txBody>
          </p:sp>
        </p:grpSp>
        <p:grpSp>
          <p:nvGrpSpPr>
            <p:cNvPr name="Group 40" id="40"/>
            <p:cNvGrpSpPr/>
            <p:nvPr/>
          </p:nvGrpSpPr>
          <p:grpSpPr>
            <a:xfrm rot="0">
              <a:off x="13535463" y="4736287"/>
              <a:ext cx="1459370" cy="1459370"/>
              <a:chOff x="0" y="0"/>
              <a:chExt cx="812800" cy="812800"/>
            </a:xfrm>
          </p:grpSpPr>
          <p:sp>
            <p:nvSpPr>
              <p:cNvPr name="Freeform 41" id="41"/>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FFFFFF"/>
              </a:solidFill>
              <a:ln w="95250" cap="sq">
                <a:solidFill>
                  <a:srgbClr val="A06AF9"/>
                </a:solidFill>
                <a:prstDash val="solid"/>
                <a:miter/>
              </a:ln>
            </p:spPr>
          </p:sp>
          <p:sp>
            <p:nvSpPr>
              <p:cNvPr name="TextBox 42" id="42"/>
              <p:cNvSpPr txBox="true"/>
              <p:nvPr/>
            </p:nvSpPr>
            <p:spPr>
              <a:xfrm>
                <a:off x="76200" y="0"/>
                <a:ext cx="660400" cy="736600"/>
              </a:xfrm>
              <a:prstGeom prst="rect">
                <a:avLst/>
              </a:prstGeom>
            </p:spPr>
            <p:txBody>
              <a:bodyPr anchor="ctr" rtlCol="false" tIns="50800" lIns="50800" bIns="50800" rIns="50800"/>
              <a:lstStyle/>
              <a:p>
                <a:pPr algn="ctr">
                  <a:lnSpc>
                    <a:spcPts val="3200"/>
                  </a:lnSpc>
                </a:pPr>
                <a:r>
                  <a:rPr lang="en-US" sz="2500">
                    <a:solidFill>
                      <a:srgbClr val="000000"/>
                    </a:solidFill>
                    <a:latin typeface="Arial Bold"/>
                  </a:rPr>
                  <a:t>4</a:t>
                </a:r>
              </a:p>
            </p:txBody>
          </p:sp>
        </p:grpSp>
        <p:grpSp>
          <p:nvGrpSpPr>
            <p:cNvPr name="Group 43" id="43"/>
            <p:cNvGrpSpPr/>
            <p:nvPr/>
          </p:nvGrpSpPr>
          <p:grpSpPr>
            <a:xfrm rot="0">
              <a:off x="16629782" y="7344579"/>
              <a:ext cx="1459370" cy="1459370"/>
              <a:chOff x="0" y="0"/>
              <a:chExt cx="812800" cy="812800"/>
            </a:xfrm>
          </p:grpSpPr>
          <p:sp>
            <p:nvSpPr>
              <p:cNvPr name="Freeform 44" id="44"/>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FFFFFF"/>
              </a:solidFill>
              <a:ln w="95250" cap="sq">
                <a:solidFill>
                  <a:srgbClr val="33A3AB"/>
                </a:solidFill>
                <a:prstDash val="solid"/>
                <a:miter/>
              </a:ln>
            </p:spPr>
          </p:sp>
          <p:sp>
            <p:nvSpPr>
              <p:cNvPr name="TextBox 45" id="45"/>
              <p:cNvSpPr txBox="true"/>
              <p:nvPr/>
            </p:nvSpPr>
            <p:spPr>
              <a:xfrm>
                <a:off x="76200" y="0"/>
                <a:ext cx="660400" cy="736600"/>
              </a:xfrm>
              <a:prstGeom prst="rect">
                <a:avLst/>
              </a:prstGeom>
            </p:spPr>
            <p:txBody>
              <a:bodyPr anchor="ctr" rtlCol="false" tIns="50800" lIns="50800" bIns="50800" rIns="50800"/>
              <a:lstStyle/>
              <a:p>
                <a:pPr algn="ctr">
                  <a:lnSpc>
                    <a:spcPts val="3200"/>
                  </a:lnSpc>
                </a:pPr>
                <a:r>
                  <a:rPr lang="en-US" sz="2500">
                    <a:solidFill>
                      <a:srgbClr val="000000"/>
                    </a:solidFill>
                    <a:latin typeface="Arial Bold"/>
                  </a:rPr>
                  <a:t>5</a:t>
                </a:r>
              </a:p>
            </p:txBody>
          </p:sp>
        </p:grpSp>
        <p:grpSp>
          <p:nvGrpSpPr>
            <p:cNvPr name="Group 46" id="46"/>
            <p:cNvGrpSpPr/>
            <p:nvPr/>
          </p:nvGrpSpPr>
          <p:grpSpPr>
            <a:xfrm rot="0">
              <a:off x="10202262" y="7344579"/>
              <a:ext cx="1459370" cy="1459370"/>
              <a:chOff x="0" y="0"/>
              <a:chExt cx="812800" cy="812800"/>
            </a:xfrm>
          </p:grpSpPr>
          <p:sp>
            <p:nvSpPr>
              <p:cNvPr name="Freeform 47" id="47"/>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FFFFFF"/>
              </a:solidFill>
              <a:ln w="95250" cap="sq">
                <a:solidFill>
                  <a:srgbClr val="95D870"/>
                </a:solidFill>
                <a:prstDash val="solid"/>
                <a:miter/>
              </a:ln>
            </p:spPr>
          </p:sp>
          <p:sp>
            <p:nvSpPr>
              <p:cNvPr name="TextBox 48" id="48"/>
              <p:cNvSpPr txBox="true"/>
              <p:nvPr/>
            </p:nvSpPr>
            <p:spPr>
              <a:xfrm>
                <a:off x="76200" y="0"/>
                <a:ext cx="660400" cy="736600"/>
              </a:xfrm>
              <a:prstGeom prst="rect">
                <a:avLst/>
              </a:prstGeom>
            </p:spPr>
            <p:txBody>
              <a:bodyPr anchor="ctr" rtlCol="false" tIns="50800" lIns="50800" bIns="50800" rIns="50800"/>
              <a:lstStyle/>
              <a:p>
                <a:pPr algn="ctr">
                  <a:lnSpc>
                    <a:spcPts val="3200"/>
                  </a:lnSpc>
                </a:pPr>
                <a:r>
                  <a:rPr lang="en-US" sz="2500">
                    <a:solidFill>
                      <a:srgbClr val="000000"/>
                    </a:solidFill>
                    <a:latin typeface="Arial Bold"/>
                  </a:rPr>
                  <a:t>7</a:t>
                </a:r>
              </a:p>
            </p:txBody>
          </p:sp>
        </p:grpSp>
        <p:grpSp>
          <p:nvGrpSpPr>
            <p:cNvPr name="Group 49" id="49"/>
            <p:cNvGrpSpPr/>
            <p:nvPr/>
          </p:nvGrpSpPr>
          <p:grpSpPr>
            <a:xfrm rot="0">
              <a:off x="3788031" y="9858596"/>
              <a:ext cx="1459370" cy="1459370"/>
              <a:chOff x="0" y="0"/>
              <a:chExt cx="812800" cy="812800"/>
            </a:xfrm>
          </p:grpSpPr>
          <p:sp>
            <p:nvSpPr>
              <p:cNvPr name="Freeform 50" id="50"/>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FFFFFF"/>
              </a:solidFill>
              <a:ln w="95250" cap="sq">
                <a:solidFill>
                  <a:srgbClr val="FF914D"/>
                </a:solidFill>
                <a:prstDash val="solid"/>
                <a:miter/>
              </a:ln>
            </p:spPr>
          </p:sp>
          <p:sp>
            <p:nvSpPr>
              <p:cNvPr name="TextBox 51" id="51"/>
              <p:cNvSpPr txBox="true"/>
              <p:nvPr/>
            </p:nvSpPr>
            <p:spPr>
              <a:xfrm>
                <a:off x="76200" y="0"/>
                <a:ext cx="660400" cy="736600"/>
              </a:xfrm>
              <a:prstGeom prst="rect">
                <a:avLst/>
              </a:prstGeom>
            </p:spPr>
            <p:txBody>
              <a:bodyPr anchor="ctr" rtlCol="false" tIns="50800" lIns="50800" bIns="50800" rIns="50800"/>
              <a:lstStyle/>
              <a:p>
                <a:pPr algn="ctr">
                  <a:lnSpc>
                    <a:spcPts val="3200"/>
                  </a:lnSpc>
                </a:pPr>
                <a:r>
                  <a:rPr lang="en-US" sz="2500">
                    <a:solidFill>
                      <a:srgbClr val="000000"/>
                    </a:solidFill>
                    <a:latin typeface="Arial Bold"/>
                  </a:rPr>
                  <a:t>9</a:t>
                </a:r>
              </a:p>
            </p:txBody>
          </p:sp>
        </p:grpSp>
        <p:grpSp>
          <p:nvGrpSpPr>
            <p:cNvPr name="Group 52" id="52"/>
            <p:cNvGrpSpPr/>
            <p:nvPr/>
          </p:nvGrpSpPr>
          <p:grpSpPr>
            <a:xfrm rot="0">
              <a:off x="6669279" y="9858596"/>
              <a:ext cx="1459370" cy="1459370"/>
              <a:chOff x="0" y="0"/>
              <a:chExt cx="812800" cy="812800"/>
            </a:xfrm>
          </p:grpSpPr>
          <p:sp>
            <p:nvSpPr>
              <p:cNvPr name="Freeform 53" id="53"/>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FFFFFF"/>
              </a:solidFill>
              <a:ln w="95250" cap="sq">
                <a:solidFill>
                  <a:srgbClr val="DDBD5E"/>
                </a:solidFill>
                <a:prstDash val="solid"/>
                <a:miter/>
              </a:ln>
            </p:spPr>
          </p:sp>
          <p:sp>
            <p:nvSpPr>
              <p:cNvPr name="TextBox 54" id="54"/>
              <p:cNvSpPr txBox="true"/>
              <p:nvPr/>
            </p:nvSpPr>
            <p:spPr>
              <a:xfrm>
                <a:off x="76200" y="0"/>
                <a:ext cx="660400" cy="736600"/>
              </a:xfrm>
              <a:prstGeom prst="rect">
                <a:avLst/>
              </a:prstGeom>
            </p:spPr>
            <p:txBody>
              <a:bodyPr anchor="ctr" rtlCol="false" tIns="50800" lIns="50800" bIns="50800" rIns="50800"/>
              <a:lstStyle/>
              <a:p>
                <a:pPr algn="ctr">
                  <a:lnSpc>
                    <a:spcPts val="3200"/>
                  </a:lnSpc>
                </a:pPr>
                <a:r>
                  <a:rPr lang="en-US" sz="2500">
                    <a:solidFill>
                      <a:srgbClr val="000000"/>
                    </a:solidFill>
                    <a:latin typeface="Arial Bold"/>
                  </a:rPr>
                  <a:t>8</a:t>
                </a:r>
              </a:p>
            </p:txBody>
          </p:sp>
        </p:grpSp>
        <p:grpSp>
          <p:nvGrpSpPr>
            <p:cNvPr name="Group 55" id="55"/>
            <p:cNvGrpSpPr/>
            <p:nvPr/>
          </p:nvGrpSpPr>
          <p:grpSpPr>
            <a:xfrm rot="0">
              <a:off x="14265147" y="9858596"/>
              <a:ext cx="1459370" cy="1459370"/>
              <a:chOff x="0" y="0"/>
              <a:chExt cx="812800" cy="812800"/>
            </a:xfrm>
          </p:grpSpPr>
          <p:sp>
            <p:nvSpPr>
              <p:cNvPr name="Freeform 56" id="56"/>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FFFFFF"/>
              </a:solidFill>
              <a:ln w="95250" cap="sq">
                <a:solidFill>
                  <a:srgbClr val="3163B6"/>
                </a:solidFill>
                <a:prstDash val="solid"/>
                <a:miter/>
              </a:ln>
            </p:spPr>
          </p:sp>
          <p:sp>
            <p:nvSpPr>
              <p:cNvPr name="TextBox 57" id="57"/>
              <p:cNvSpPr txBox="true"/>
              <p:nvPr/>
            </p:nvSpPr>
            <p:spPr>
              <a:xfrm>
                <a:off x="76200" y="0"/>
                <a:ext cx="660400" cy="736600"/>
              </a:xfrm>
              <a:prstGeom prst="rect">
                <a:avLst/>
              </a:prstGeom>
            </p:spPr>
            <p:txBody>
              <a:bodyPr anchor="ctr" rtlCol="false" tIns="50800" lIns="50800" bIns="50800" rIns="50800"/>
              <a:lstStyle/>
              <a:p>
                <a:pPr algn="ctr">
                  <a:lnSpc>
                    <a:spcPts val="3200"/>
                  </a:lnSpc>
                </a:pPr>
                <a:r>
                  <a:rPr lang="en-US" sz="2500">
                    <a:solidFill>
                      <a:srgbClr val="000000"/>
                    </a:solidFill>
                    <a:latin typeface="Arial Bold"/>
                  </a:rPr>
                  <a:t>6</a:t>
                </a:r>
              </a:p>
            </p:txBody>
          </p:sp>
        </p:grpSp>
        <p:grpSp>
          <p:nvGrpSpPr>
            <p:cNvPr name="Group 58" id="58"/>
            <p:cNvGrpSpPr/>
            <p:nvPr/>
          </p:nvGrpSpPr>
          <p:grpSpPr>
            <a:xfrm rot="0">
              <a:off x="0" y="0"/>
              <a:ext cx="11661632" cy="1042872"/>
              <a:chOff x="0" y="0"/>
              <a:chExt cx="2303532" cy="205999"/>
            </a:xfrm>
          </p:grpSpPr>
          <p:sp>
            <p:nvSpPr>
              <p:cNvPr name="Freeform 59" id="59"/>
              <p:cNvSpPr/>
              <p:nvPr/>
            </p:nvSpPr>
            <p:spPr>
              <a:xfrm flipH="false" flipV="false" rot="0">
                <a:off x="0" y="0"/>
                <a:ext cx="2303532" cy="205999"/>
              </a:xfrm>
              <a:custGeom>
                <a:avLst/>
                <a:gdLst/>
                <a:ahLst/>
                <a:cxnLst/>
                <a:rect r="r" b="b" t="t" l="l"/>
                <a:pathLst>
                  <a:path h="205999" w="2303532">
                    <a:moveTo>
                      <a:pt x="0" y="0"/>
                    </a:moveTo>
                    <a:lnTo>
                      <a:pt x="2303532" y="0"/>
                    </a:lnTo>
                    <a:lnTo>
                      <a:pt x="2303532" y="205999"/>
                    </a:lnTo>
                    <a:lnTo>
                      <a:pt x="0" y="205999"/>
                    </a:lnTo>
                    <a:close/>
                  </a:path>
                </a:pathLst>
              </a:custGeom>
              <a:solidFill>
                <a:srgbClr val="FF6100"/>
              </a:solidFill>
            </p:spPr>
          </p:sp>
          <p:sp>
            <p:nvSpPr>
              <p:cNvPr name="TextBox 60" id="60"/>
              <p:cNvSpPr txBox="true"/>
              <p:nvPr/>
            </p:nvSpPr>
            <p:spPr>
              <a:xfrm>
                <a:off x="0" y="-76200"/>
                <a:ext cx="2303532" cy="282199"/>
              </a:xfrm>
              <a:prstGeom prst="rect">
                <a:avLst/>
              </a:prstGeom>
            </p:spPr>
            <p:txBody>
              <a:bodyPr anchor="ctr" rtlCol="false" tIns="50800" lIns="50800" bIns="50800" rIns="50800"/>
              <a:lstStyle/>
              <a:p>
                <a:pPr algn="ctr">
                  <a:lnSpc>
                    <a:spcPts val="3200"/>
                  </a:lnSpc>
                </a:pPr>
                <a:r>
                  <a:rPr lang="en-US" sz="2500">
                    <a:solidFill>
                      <a:srgbClr val="FFFFFF"/>
                    </a:solidFill>
                    <a:latin typeface="Arial Bold"/>
                  </a:rPr>
                  <a:t>TOP TIPS</a:t>
                </a:r>
              </a:p>
            </p:txBody>
          </p:sp>
        </p:grpSp>
        <p:sp>
          <p:nvSpPr>
            <p:cNvPr name="TextBox 61" id="61"/>
            <p:cNvSpPr txBox="true"/>
            <p:nvPr/>
          </p:nvSpPr>
          <p:spPr>
            <a:xfrm rot="0">
              <a:off x="18188707" y="7001176"/>
              <a:ext cx="1920774" cy="2100808"/>
            </a:xfrm>
            <a:prstGeom prst="rect">
              <a:avLst/>
            </a:prstGeom>
          </p:spPr>
          <p:txBody>
            <a:bodyPr anchor="t" rtlCol="false" tIns="0" lIns="0" bIns="0" rIns="0">
              <a:spAutoFit/>
            </a:bodyPr>
            <a:lstStyle/>
            <a:p>
              <a:pPr algn="ctr">
                <a:lnSpc>
                  <a:spcPts val="2402"/>
                </a:lnSpc>
              </a:pPr>
              <a:r>
                <a:rPr lang="en-US" sz="2199">
                  <a:solidFill>
                    <a:srgbClr val="33A3AB"/>
                  </a:solidFill>
                  <a:latin typeface="Arial"/>
                </a:rPr>
                <a:t>Use reliable, </a:t>
              </a:r>
              <a:r>
                <a:rPr lang="en-US" sz="2199">
                  <a:solidFill>
                    <a:srgbClr val="33A3AB"/>
                  </a:solidFill>
                  <a:latin typeface="Arial"/>
                </a:rPr>
                <a:t>relevant sources</a:t>
              </a:r>
            </a:p>
            <a:p>
              <a:pPr algn="ctr">
                <a:lnSpc>
                  <a:spcPts val="2402"/>
                </a:lnSpc>
              </a:pPr>
              <a:r>
                <a:rPr lang="en-US" sz="2199" spc="-37">
                  <a:solidFill>
                    <a:srgbClr val="36A4AB"/>
                  </a:solidFill>
                  <a:latin typeface="Arial"/>
                </a:rPr>
                <a:t>of evidence</a:t>
              </a:r>
            </a:p>
          </p:txBody>
        </p:sp>
        <p:sp>
          <p:nvSpPr>
            <p:cNvPr name="TextBox 62" id="62"/>
            <p:cNvSpPr txBox="true"/>
            <p:nvPr/>
          </p:nvSpPr>
          <p:spPr>
            <a:xfrm rot="0">
              <a:off x="12823003" y="3493668"/>
              <a:ext cx="2884289" cy="1242618"/>
            </a:xfrm>
            <a:prstGeom prst="rect">
              <a:avLst/>
            </a:prstGeom>
          </p:spPr>
          <p:txBody>
            <a:bodyPr anchor="t" rtlCol="false" tIns="0" lIns="0" bIns="0" rIns="0">
              <a:spAutoFit/>
            </a:bodyPr>
            <a:lstStyle/>
            <a:p>
              <a:pPr algn="ctr">
                <a:lnSpc>
                  <a:spcPts val="2389"/>
                </a:lnSpc>
              </a:pPr>
              <a:r>
                <a:rPr lang="en-US" sz="2199" spc="2">
                  <a:solidFill>
                    <a:srgbClr val="A06AF9"/>
                  </a:solidFill>
                  <a:latin typeface="Arial"/>
                </a:rPr>
                <a:t>Be aware of bias,</a:t>
              </a:r>
            </a:p>
            <a:p>
              <a:pPr algn="ctr">
                <a:lnSpc>
                  <a:spcPts val="2389"/>
                </a:lnSpc>
              </a:pPr>
              <a:r>
                <a:rPr lang="en-US" sz="2199">
                  <a:solidFill>
                    <a:srgbClr val="A06AF9"/>
                  </a:solidFill>
                  <a:latin typeface="Arial"/>
                </a:rPr>
                <a:t>subjectivity and</a:t>
              </a:r>
            </a:p>
            <a:p>
              <a:pPr algn="ctr">
                <a:lnSpc>
                  <a:spcPts val="2389"/>
                </a:lnSpc>
              </a:pPr>
              <a:r>
                <a:rPr lang="en-US" sz="2199" spc="6">
                  <a:solidFill>
                    <a:srgbClr val="A06AF9"/>
                  </a:solidFill>
                  <a:latin typeface="Arial"/>
                </a:rPr>
                <a:t>propaganda</a:t>
              </a:r>
            </a:p>
          </p:txBody>
        </p:sp>
        <p:sp>
          <p:nvSpPr>
            <p:cNvPr name="TextBox 63" id="63"/>
            <p:cNvSpPr txBox="true"/>
            <p:nvPr/>
          </p:nvSpPr>
          <p:spPr>
            <a:xfrm rot="0">
              <a:off x="9019695" y="3881408"/>
              <a:ext cx="2856706" cy="854879"/>
            </a:xfrm>
            <a:prstGeom prst="rect">
              <a:avLst/>
            </a:prstGeom>
          </p:spPr>
          <p:txBody>
            <a:bodyPr anchor="t" rtlCol="false" tIns="0" lIns="0" bIns="0" rIns="0">
              <a:spAutoFit/>
            </a:bodyPr>
            <a:lstStyle/>
            <a:p>
              <a:pPr algn="ctr">
                <a:lnSpc>
                  <a:spcPts val="2353"/>
                </a:lnSpc>
              </a:pPr>
              <a:r>
                <a:rPr lang="en-US" sz="2199">
                  <a:solidFill>
                    <a:srgbClr val="D37EE5"/>
                  </a:solidFill>
                  <a:latin typeface="Arial"/>
                </a:rPr>
                <a:t>A narrow focus is</a:t>
              </a:r>
            </a:p>
            <a:p>
              <a:pPr algn="ctr">
                <a:lnSpc>
                  <a:spcPts val="2353"/>
                </a:lnSpc>
              </a:pPr>
              <a:r>
                <a:rPr lang="en-US" sz="2199">
                  <a:solidFill>
                    <a:srgbClr val="D581E5"/>
                  </a:solidFill>
                  <a:latin typeface="Arial"/>
                </a:rPr>
                <a:t>best</a:t>
              </a:r>
            </a:p>
          </p:txBody>
        </p:sp>
        <p:sp>
          <p:nvSpPr>
            <p:cNvPr name="TextBox 64" id="64"/>
            <p:cNvSpPr txBox="true"/>
            <p:nvPr/>
          </p:nvSpPr>
          <p:spPr>
            <a:xfrm rot="0">
              <a:off x="9768072" y="8992171"/>
              <a:ext cx="2327751" cy="1596110"/>
            </a:xfrm>
            <a:prstGeom prst="rect">
              <a:avLst/>
            </a:prstGeom>
          </p:spPr>
          <p:txBody>
            <a:bodyPr anchor="t" rtlCol="false" tIns="0" lIns="0" bIns="0" rIns="0">
              <a:spAutoFit/>
            </a:bodyPr>
            <a:lstStyle/>
            <a:p>
              <a:pPr algn="ctr">
                <a:lnSpc>
                  <a:spcPts val="2270"/>
                </a:lnSpc>
              </a:pPr>
              <a:r>
                <a:rPr lang="en-US" sz="2199" spc="63">
                  <a:solidFill>
                    <a:srgbClr val="95D870"/>
                  </a:solidFill>
                  <a:latin typeface="Arial"/>
                </a:rPr>
                <a:t>Be digitally aware</a:t>
              </a:r>
            </a:p>
            <a:p>
              <a:pPr algn="ctr">
                <a:lnSpc>
                  <a:spcPts val="2270"/>
                </a:lnSpc>
              </a:pPr>
              <a:r>
                <a:rPr lang="en-US" sz="2199" spc="63">
                  <a:solidFill>
                    <a:srgbClr val="95D870"/>
                  </a:solidFill>
                  <a:latin typeface="Arial"/>
                </a:rPr>
                <a:t>and respnsible</a:t>
              </a:r>
            </a:p>
          </p:txBody>
        </p:sp>
        <p:sp>
          <p:nvSpPr>
            <p:cNvPr name="TextBox 65" id="65"/>
            <p:cNvSpPr txBox="true"/>
            <p:nvPr/>
          </p:nvSpPr>
          <p:spPr>
            <a:xfrm rot="0">
              <a:off x="13856099" y="11436879"/>
              <a:ext cx="2277467" cy="897162"/>
            </a:xfrm>
            <a:prstGeom prst="rect">
              <a:avLst/>
            </a:prstGeom>
          </p:spPr>
          <p:txBody>
            <a:bodyPr anchor="t" rtlCol="false" tIns="0" lIns="0" bIns="0" rIns="0">
              <a:spAutoFit/>
            </a:bodyPr>
            <a:lstStyle/>
            <a:p>
              <a:pPr algn="ctr">
                <a:lnSpc>
                  <a:spcPts val="2516"/>
                </a:lnSpc>
              </a:pPr>
              <a:r>
                <a:rPr lang="en-US" sz="2199">
                  <a:solidFill>
                    <a:srgbClr val="3565B7"/>
                  </a:solidFill>
                  <a:latin typeface="Arial"/>
                </a:rPr>
                <a:t>Use facts, not</a:t>
              </a:r>
            </a:p>
            <a:p>
              <a:pPr algn="ctr">
                <a:lnSpc>
                  <a:spcPts val="2516"/>
                </a:lnSpc>
              </a:pPr>
              <a:r>
                <a:rPr lang="en-US" sz="2199" spc="54">
                  <a:solidFill>
                    <a:srgbClr val="3163B6"/>
                  </a:solidFill>
                  <a:latin typeface="Arial"/>
                </a:rPr>
                <a:t>opinions</a:t>
              </a:r>
            </a:p>
          </p:txBody>
        </p:sp>
        <p:sp>
          <p:nvSpPr>
            <p:cNvPr name="TextBox 66" id="66"/>
            <p:cNvSpPr txBox="true"/>
            <p:nvPr/>
          </p:nvSpPr>
          <p:spPr>
            <a:xfrm rot="0">
              <a:off x="4422753" y="2878718"/>
              <a:ext cx="2816126" cy="1248951"/>
            </a:xfrm>
            <a:prstGeom prst="rect">
              <a:avLst/>
            </a:prstGeom>
          </p:spPr>
          <p:txBody>
            <a:bodyPr anchor="t" rtlCol="false" tIns="0" lIns="0" bIns="0" rIns="0">
              <a:spAutoFit/>
            </a:bodyPr>
            <a:lstStyle/>
            <a:p>
              <a:pPr algn="ctr">
                <a:lnSpc>
                  <a:spcPts val="2351"/>
                </a:lnSpc>
              </a:pPr>
              <a:r>
                <a:rPr lang="en-US" sz="2199">
                  <a:solidFill>
                    <a:srgbClr val="FE7BC9"/>
                  </a:solidFill>
                  <a:latin typeface="Arial"/>
                </a:rPr>
                <a:t>Start with a</a:t>
              </a:r>
            </a:p>
            <a:p>
              <a:pPr algn="ctr">
                <a:lnSpc>
                  <a:spcPts val="2351"/>
                </a:lnSpc>
              </a:pPr>
              <a:r>
                <a:rPr lang="en-US" sz="2199">
                  <a:solidFill>
                    <a:srgbClr val="FE7BC9"/>
                  </a:solidFill>
                  <a:latin typeface="Arial"/>
                </a:rPr>
                <a:t>question to focus</a:t>
              </a:r>
            </a:p>
            <a:p>
              <a:pPr algn="ctr">
                <a:lnSpc>
                  <a:spcPts val="2351"/>
                </a:lnSpc>
              </a:pPr>
              <a:r>
                <a:rPr lang="en-US" sz="2199">
                  <a:solidFill>
                    <a:srgbClr val="FE7BC9"/>
                  </a:solidFill>
                  <a:latin typeface="Arial"/>
                </a:rPr>
                <a:t>your enquiry</a:t>
              </a:r>
            </a:p>
          </p:txBody>
        </p:sp>
        <p:sp>
          <p:nvSpPr>
            <p:cNvPr name="TextBox 67" id="67"/>
            <p:cNvSpPr txBox="true"/>
            <p:nvPr/>
          </p:nvSpPr>
          <p:spPr>
            <a:xfrm rot="0">
              <a:off x="0" y="5005817"/>
              <a:ext cx="2966938" cy="1381498"/>
            </a:xfrm>
            <a:prstGeom prst="rect">
              <a:avLst/>
            </a:prstGeom>
          </p:spPr>
          <p:txBody>
            <a:bodyPr anchor="t" rtlCol="false" tIns="0" lIns="0" bIns="0" rIns="0">
              <a:spAutoFit/>
            </a:bodyPr>
            <a:lstStyle/>
            <a:p>
              <a:pPr algn="l">
                <a:lnSpc>
                  <a:spcPts val="2637"/>
                </a:lnSpc>
              </a:pPr>
              <a:r>
                <a:rPr lang="en-US" sz="2199" spc="116">
                  <a:solidFill>
                    <a:srgbClr val="FE393B"/>
                  </a:solidFill>
                  <a:latin typeface="Arial"/>
                </a:rPr>
                <a:t>Chose a subject</a:t>
              </a:r>
            </a:p>
            <a:p>
              <a:pPr algn="l">
                <a:lnSpc>
                  <a:spcPts val="2637"/>
                </a:lnSpc>
              </a:pPr>
              <a:r>
                <a:rPr lang="en-US" sz="2199">
                  <a:solidFill>
                    <a:srgbClr val="FE393B"/>
                  </a:solidFill>
                  <a:latin typeface="Arial"/>
                </a:rPr>
                <a:t>that really</a:t>
              </a:r>
            </a:p>
            <a:p>
              <a:pPr algn="l">
                <a:lnSpc>
                  <a:spcPts val="2637"/>
                </a:lnSpc>
              </a:pPr>
              <a:r>
                <a:rPr lang="en-US" sz="2199">
                  <a:solidFill>
                    <a:srgbClr val="FE393B"/>
                  </a:solidFill>
                  <a:latin typeface="Arial"/>
                </a:rPr>
                <a:t>interests you</a:t>
              </a:r>
            </a:p>
          </p:txBody>
        </p:sp>
        <p:sp>
          <p:nvSpPr>
            <p:cNvPr name="TextBox 68" id="68"/>
            <p:cNvSpPr txBox="true"/>
            <p:nvPr/>
          </p:nvSpPr>
          <p:spPr>
            <a:xfrm rot="0">
              <a:off x="3244541" y="11455929"/>
              <a:ext cx="2546350" cy="1216812"/>
            </a:xfrm>
            <a:prstGeom prst="rect">
              <a:avLst/>
            </a:prstGeom>
          </p:spPr>
          <p:txBody>
            <a:bodyPr anchor="t" rtlCol="false" tIns="0" lIns="0" bIns="0" rIns="0">
              <a:spAutoFit/>
            </a:bodyPr>
            <a:lstStyle/>
            <a:p>
              <a:pPr algn="ctr">
                <a:lnSpc>
                  <a:spcPts val="2316"/>
                </a:lnSpc>
              </a:pPr>
              <a:r>
                <a:rPr lang="en-US" sz="2199">
                  <a:solidFill>
                    <a:srgbClr val="FE9D68"/>
                  </a:solidFill>
                  <a:latin typeface="Arial"/>
                </a:rPr>
                <a:t>Reference your</a:t>
              </a:r>
            </a:p>
            <a:p>
              <a:pPr algn="ctr">
                <a:lnSpc>
                  <a:spcPts val="2316"/>
                </a:lnSpc>
              </a:pPr>
              <a:r>
                <a:rPr lang="en-US" sz="2199">
                  <a:solidFill>
                    <a:srgbClr val="FE9D68"/>
                  </a:solidFill>
                  <a:latin typeface="Arial"/>
                </a:rPr>
                <a:t>sources in your</a:t>
              </a:r>
            </a:p>
            <a:p>
              <a:pPr algn="ctr">
                <a:lnSpc>
                  <a:spcPts val="2316"/>
                </a:lnSpc>
              </a:pPr>
              <a:r>
                <a:rPr lang="en-US" sz="2199">
                  <a:solidFill>
                    <a:srgbClr val="FE9D68"/>
                  </a:solidFill>
                  <a:latin typeface="Arial"/>
                </a:rPr>
                <a:t>work</a:t>
              </a:r>
            </a:p>
          </p:txBody>
        </p:sp>
        <p:sp>
          <p:nvSpPr>
            <p:cNvPr name="TextBox 69" id="69"/>
            <p:cNvSpPr txBox="true"/>
            <p:nvPr/>
          </p:nvSpPr>
          <p:spPr>
            <a:xfrm rot="0">
              <a:off x="6229324" y="11595688"/>
              <a:ext cx="2339280" cy="531919"/>
            </a:xfrm>
            <a:prstGeom prst="rect">
              <a:avLst/>
            </a:prstGeom>
          </p:spPr>
          <p:txBody>
            <a:bodyPr anchor="t" rtlCol="false" tIns="0" lIns="0" bIns="0" rIns="0">
              <a:spAutoFit/>
            </a:bodyPr>
            <a:lstStyle/>
            <a:p>
              <a:pPr algn="ctr">
                <a:lnSpc>
                  <a:spcPts val="3079"/>
                </a:lnSpc>
              </a:pPr>
              <a:r>
                <a:rPr lang="en-US" sz="2199">
                  <a:solidFill>
                    <a:srgbClr val="DDBD5E"/>
                  </a:solidFill>
                  <a:latin typeface="Arial"/>
                </a:rPr>
                <a:t>Ask for advice</a:t>
              </a:r>
            </a:p>
          </p:txBody>
        </p:sp>
      </p:grpSp>
      <p:sp>
        <p:nvSpPr>
          <p:cNvPr name="TextBox 70" id="70"/>
          <p:cNvSpPr txBox="true"/>
          <p:nvPr/>
        </p:nvSpPr>
        <p:spPr>
          <a:xfrm rot="-5400000">
            <a:off x="-3736869" y="4806950"/>
            <a:ext cx="8016664" cy="673099"/>
          </a:xfrm>
          <a:prstGeom prst="rect">
            <a:avLst/>
          </a:prstGeom>
        </p:spPr>
        <p:txBody>
          <a:bodyPr anchor="t" rtlCol="false" tIns="0" lIns="0" bIns="0" rIns="0">
            <a:spAutoFit/>
          </a:bodyPr>
          <a:lstStyle/>
          <a:p>
            <a:pPr algn="ctr">
              <a:lnSpc>
                <a:spcPts val="4900"/>
              </a:lnSpc>
            </a:pPr>
            <a:r>
              <a:rPr lang="en-US" sz="3500">
                <a:solidFill>
                  <a:srgbClr val="FFFFFF"/>
                </a:solidFill>
                <a:latin typeface="Arial Bold"/>
              </a:rPr>
              <a:t>Strand One: The Nature of History</a:t>
            </a:r>
          </a:p>
        </p:txBody>
      </p:sp>
      <p:sp>
        <p:nvSpPr>
          <p:cNvPr name="TextBox 71" id="71"/>
          <p:cNvSpPr txBox="true"/>
          <p:nvPr/>
        </p:nvSpPr>
        <p:spPr>
          <a:xfrm rot="5400000">
            <a:off x="13527088" y="4760912"/>
            <a:ext cx="8229600" cy="765174"/>
          </a:xfrm>
          <a:prstGeom prst="rect">
            <a:avLst/>
          </a:prstGeom>
        </p:spPr>
        <p:txBody>
          <a:bodyPr anchor="t" rtlCol="false" tIns="0" lIns="0" bIns="0" rIns="0">
            <a:spAutoFit/>
          </a:bodyPr>
          <a:lstStyle/>
          <a:p>
            <a:pPr algn="ctr">
              <a:lnSpc>
                <a:spcPts val="5600"/>
              </a:lnSpc>
            </a:pPr>
            <a:r>
              <a:rPr lang="en-US" sz="4000">
                <a:solidFill>
                  <a:srgbClr val="FFFFFF"/>
                </a:solidFill>
                <a:latin typeface="Arial Bold"/>
              </a:rPr>
              <a:t>CBA 1: My Place in the Past</a:t>
            </a:r>
          </a:p>
        </p:txBody>
      </p:sp>
    </p:spTree>
  </p:cSld>
  <p:clrMapOvr>
    <a:masterClrMapping/>
  </p:clrMapOvr>
</p:sld>
</file>

<file path=ppt/slides/slide13.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grpSp>
        <p:nvGrpSpPr>
          <p:cNvPr name="Group 2" id="2"/>
          <p:cNvGrpSpPr/>
          <p:nvPr/>
        </p:nvGrpSpPr>
        <p:grpSpPr>
          <a:xfrm rot="0">
            <a:off x="0" y="0"/>
            <a:ext cx="685800" cy="10287000"/>
            <a:chOff x="0" y="0"/>
            <a:chExt cx="914400" cy="13716000"/>
          </a:xfrm>
        </p:grpSpPr>
        <p:sp>
          <p:nvSpPr>
            <p:cNvPr name="Freeform 3" id="3"/>
            <p:cNvSpPr/>
            <p:nvPr/>
          </p:nvSpPr>
          <p:spPr>
            <a:xfrm flipH="false" flipV="false" rot="0">
              <a:off x="0" y="0"/>
              <a:ext cx="914400" cy="13716000"/>
            </a:xfrm>
            <a:custGeom>
              <a:avLst/>
              <a:gdLst/>
              <a:ahLst/>
              <a:cxnLst/>
              <a:rect r="r" b="b" t="t" l="l"/>
              <a:pathLst>
                <a:path h="13716000" w="914400">
                  <a:moveTo>
                    <a:pt x="0" y="0"/>
                  </a:moveTo>
                  <a:lnTo>
                    <a:pt x="914400" y="0"/>
                  </a:lnTo>
                  <a:lnTo>
                    <a:pt x="914400" y="13716000"/>
                  </a:lnTo>
                  <a:lnTo>
                    <a:pt x="0" y="13716000"/>
                  </a:lnTo>
                  <a:close/>
                </a:path>
              </a:pathLst>
            </a:custGeom>
            <a:solidFill>
              <a:srgbClr val="FF914D"/>
            </a:solidFill>
          </p:spPr>
        </p:sp>
      </p:grpSp>
      <p:grpSp>
        <p:nvGrpSpPr>
          <p:cNvPr name="Group 4" id="4"/>
          <p:cNvGrpSpPr/>
          <p:nvPr/>
        </p:nvGrpSpPr>
        <p:grpSpPr>
          <a:xfrm rot="0">
            <a:off x="16939260" y="0"/>
            <a:ext cx="1371600" cy="10287000"/>
            <a:chOff x="0" y="0"/>
            <a:chExt cx="1828800" cy="13716000"/>
          </a:xfrm>
        </p:grpSpPr>
        <p:sp>
          <p:nvSpPr>
            <p:cNvPr name="Freeform 5" id="5"/>
            <p:cNvSpPr/>
            <p:nvPr/>
          </p:nvSpPr>
          <p:spPr>
            <a:xfrm flipH="false" flipV="false" rot="0">
              <a:off x="0" y="0"/>
              <a:ext cx="1828800" cy="13716000"/>
            </a:xfrm>
            <a:custGeom>
              <a:avLst/>
              <a:gdLst/>
              <a:ahLst/>
              <a:cxnLst/>
              <a:rect r="r" b="b" t="t" l="l"/>
              <a:pathLst>
                <a:path h="13716000" w="1828800">
                  <a:moveTo>
                    <a:pt x="0" y="0"/>
                  </a:moveTo>
                  <a:lnTo>
                    <a:pt x="1828800" y="0"/>
                  </a:lnTo>
                  <a:lnTo>
                    <a:pt x="1828800" y="13716000"/>
                  </a:lnTo>
                  <a:lnTo>
                    <a:pt x="0" y="13716000"/>
                  </a:lnTo>
                  <a:close/>
                </a:path>
              </a:pathLst>
            </a:custGeom>
            <a:solidFill>
              <a:srgbClr val="FF6100"/>
            </a:solidFill>
          </p:spPr>
        </p:sp>
      </p:grpSp>
      <p:sp>
        <p:nvSpPr>
          <p:cNvPr name="TextBox 6" id="6"/>
          <p:cNvSpPr txBox="true"/>
          <p:nvPr/>
        </p:nvSpPr>
        <p:spPr>
          <a:xfrm rot="-5400000">
            <a:off x="-3736869" y="4806950"/>
            <a:ext cx="8016664" cy="673099"/>
          </a:xfrm>
          <a:prstGeom prst="rect">
            <a:avLst/>
          </a:prstGeom>
        </p:spPr>
        <p:txBody>
          <a:bodyPr anchor="t" rtlCol="false" tIns="0" lIns="0" bIns="0" rIns="0">
            <a:spAutoFit/>
          </a:bodyPr>
          <a:lstStyle/>
          <a:p>
            <a:pPr algn="ctr">
              <a:lnSpc>
                <a:spcPts val="4900"/>
              </a:lnSpc>
            </a:pPr>
            <a:r>
              <a:rPr lang="en-US" sz="3500">
                <a:solidFill>
                  <a:srgbClr val="FFFFFF"/>
                </a:solidFill>
                <a:latin typeface="Arial Bold"/>
              </a:rPr>
              <a:t>Strand One: The Nature of History</a:t>
            </a:r>
          </a:p>
        </p:txBody>
      </p:sp>
      <p:sp>
        <p:nvSpPr>
          <p:cNvPr name="TextBox 7" id="7"/>
          <p:cNvSpPr txBox="true"/>
          <p:nvPr/>
        </p:nvSpPr>
        <p:spPr>
          <a:xfrm rot="0">
            <a:off x="1028700" y="714375"/>
            <a:ext cx="15609955" cy="1530349"/>
          </a:xfrm>
          <a:prstGeom prst="rect">
            <a:avLst/>
          </a:prstGeom>
        </p:spPr>
        <p:txBody>
          <a:bodyPr anchor="t" rtlCol="false" tIns="0" lIns="0" bIns="0" rIns="0">
            <a:spAutoFit/>
          </a:bodyPr>
          <a:lstStyle/>
          <a:p>
            <a:pPr algn="l">
              <a:lnSpc>
                <a:spcPts val="11200"/>
              </a:lnSpc>
            </a:pPr>
            <a:r>
              <a:rPr lang="en-US" sz="8000">
                <a:solidFill>
                  <a:srgbClr val="FF6100"/>
                </a:solidFill>
                <a:latin typeface="Arial Bold"/>
              </a:rPr>
              <a:t>Writing up your research</a:t>
            </a:r>
          </a:p>
        </p:txBody>
      </p:sp>
      <p:sp>
        <p:nvSpPr>
          <p:cNvPr name="TextBox 8" id="8"/>
          <p:cNvSpPr txBox="true"/>
          <p:nvPr/>
        </p:nvSpPr>
        <p:spPr>
          <a:xfrm rot="0">
            <a:off x="1028700" y="2111374"/>
            <a:ext cx="15609955" cy="4247515"/>
          </a:xfrm>
          <a:prstGeom prst="rect">
            <a:avLst/>
          </a:prstGeom>
        </p:spPr>
        <p:txBody>
          <a:bodyPr anchor="t" rtlCol="false" tIns="0" lIns="0" bIns="0" rIns="0">
            <a:spAutoFit/>
          </a:bodyPr>
          <a:lstStyle/>
          <a:p>
            <a:pPr algn="l" marL="734059" indent="-367030" lvl="1">
              <a:lnSpc>
                <a:spcPts val="4759"/>
              </a:lnSpc>
              <a:buFont typeface="Arial"/>
              <a:buChar char="•"/>
            </a:pPr>
            <a:r>
              <a:rPr lang="en-US" sz="3399">
                <a:solidFill>
                  <a:srgbClr val="000000"/>
                </a:solidFill>
                <a:latin typeface="Arial"/>
              </a:rPr>
              <a:t>When you have finished your research, you will then write up your findings and present them in the form of a display. </a:t>
            </a:r>
          </a:p>
          <a:p>
            <a:pPr algn="l" marL="734059" indent="-367030" lvl="1">
              <a:lnSpc>
                <a:spcPts val="4759"/>
              </a:lnSpc>
              <a:buFont typeface="Arial"/>
              <a:buChar char="•"/>
            </a:pPr>
            <a:r>
              <a:rPr lang="en-US" sz="3399">
                <a:solidFill>
                  <a:srgbClr val="000000"/>
                </a:solidFill>
                <a:latin typeface="Arial"/>
              </a:rPr>
              <a:t>Your display may feature many different kinds of presentation formats: </a:t>
            </a:r>
          </a:p>
          <a:p>
            <a:pPr algn="l" marL="1468119" indent="-489373" lvl="2">
              <a:lnSpc>
                <a:spcPts val="4759"/>
              </a:lnSpc>
              <a:buFont typeface="Arial"/>
              <a:buChar char="⚬"/>
            </a:pPr>
            <a:r>
              <a:rPr lang="en-US" sz="3399">
                <a:solidFill>
                  <a:srgbClr val="000000"/>
                </a:solidFill>
                <a:latin typeface="Arial"/>
              </a:rPr>
              <a:t>Text, excerpts from primary and/or secondary sources, a display folder or booklet, digital formats, drawings, maps, timelines, charts, graphs, audio or audio-visual recordings, models, artefacts, etc. </a:t>
            </a:r>
          </a:p>
          <a:p>
            <a:pPr algn="l">
              <a:lnSpc>
                <a:spcPts val="4759"/>
              </a:lnSpc>
            </a:pPr>
          </a:p>
        </p:txBody>
      </p:sp>
      <p:sp>
        <p:nvSpPr>
          <p:cNvPr name="TextBox 9" id="9"/>
          <p:cNvSpPr txBox="true"/>
          <p:nvPr/>
        </p:nvSpPr>
        <p:spPr>
          <a:xfrm rot="5400000">
            <a:off x="13527088" y="4760912"/>
            <a:ext cx="8229600" cy="765174"/>
          </a:xfrm>
          <a:prstGeom prst="rect">
            <a:avLst/>
          </a:prstGeom>
        </p:spPr>
        <p:txBody>
          <a:bodyPr anchor="t" rtlCol="false" tIns="0" lIns="0" bIns="0" rIns="0">
            <a:spAutoFit/>
          </a:bodyPr>
          <a:lstStyle/>
          <a:p>
            <a:pPr algn="ctr">
              <a:lnSpc>
                <a:spcPts val="5600"/>
              </a:lnSpc>
            </a:pPr>
            <a:r>
              <a:rPr lang="en-US" sz="4000">
                <a:solidFill>
                  <a:srgbClr val="FFFFFF"/>
                </a:solidFill>
                <a:latin typeface="Arial Bold"/>
              </a:rPr>
              <a:t>CBA 1: My Place in the Past</a:t>
            </a:r>
          </a:p>
        </p:txBody>
      </p:sp>
      <p:grpSp>
        <p:nvGrpSpPr>
          <p:cNvPr name="Group 10" id="10"/>
          <p:cNvGrpSpPr/>
          <p:nvPr/>
        </p:nvGrpSpPr>
        <p:grpSpPr>
          <a:xfrm rot="0">
            <a:off x="13297462" y="9721305"/>
            <a:ext cx="3641798" cy="565695"/>
            <a:chOff x="0" y="0"/>
            <a:chExt cx="4855730" cy="754261"/>
          </a:xfrm>
        </p:grpSpPr>
        <p:sp>
          <p:nvSpPr>
            <p:cNvPr name="Freeform 11" id="11"/>
            <p:cNvSpPr/>
            <p:nvPr/>
          </p:nvSpPr>
          <p:spPr>
            <a:xfrm flipH="false" flipV="false" rot="0">
              <a:off x="0" y="0"/>
              <a:ext cx="754261" cy="754261"/>
            </a:xfrm>
            <a:custGeom>
              <a:avLst/>
              <a:gdLst/>
              <a:ahLst/>
              <a:cxnLst/>
              <a:rect r="r" b="b" t="t" l="l"/>
              <a:pathLst>
                <a:path h="754261" w="754261">
                  <a:moveTo>
                    <a:pt x="0" y="0"/>
                  </a:moveTo>
                  <a:lnTo>
                    <a:pt x="754261" y="0"/>
                  </a:lnTo>
                  <a:lnTo>
                    <a:pt x="754261" y="754261"/>
                  </a:lnTo>
                  <a:lnTo>
                    <a:pt x="0" y="754261"/>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12" id="12"/>
            <p:cNvSpPr/>
            <p:nvPr/>
          </p:nvSpPr>
          <p:spPr>
            <a:xfrm flipH="false" flipV="false" rot="0">
              <a:off x="881261" y="0"/>
              <a:ext cx="754261" cy="754261"/>
            </a:xfrm>
            <a:custGeom>
              <a:avLst/>
              <a:gdLst/>
              <a:ahLst/>
              <a:cxnLst/>
              <a:rect r="r" b="b" t="t" l="l"/>
              <a:pathLst>
                <a:path h="754261" w="754261">
                  <a:moveTo>
                    <a:pt x="0" y="0"/>
                  </a:moveTo>
                  <a:lnTo>
                    <a:pt x="754260" y="0"/>
                  </a:lnTo>
                  <a:lnTo>
                    <a:pt x="754260" y="754261"/>
                  </a:lnTo>
                  <a:lnTo>
                    <a:pt x="0" y="754261"/>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TextBox 13" id="13"/>
            <p:cNvSpPr txBox="true"/>
            <p:nvPr/>
          </p:nvSpPr>
          <p:spPr>
            <a:xfrm rot="0">
              <a:off x="1760497" y="51164"/>
              <a:ext cx="3095233" cy="575733"/>
            </a:xfrm>
            <a:prstGeom prst="rect">
              <a:avLst/>
            </a:prstGeom>
          </p:spPr>
          <p:txBody>
            <a:bodyPr anchor="t" rtlCol="false" tIns="0" lIns="0" bIns="0" rIns="0">
              <a:spAutoFit/>
            </a:bodyPr>
            <a:lstStyle/>
            <a:p>
              <a:pPr algn="just">
                <a:lnSpc>
                  <a:spcPts val="3200"/>
                </a:lnSpc>
                <a:spcBef>
                  <a:spcPct val="0"/>
                </a:spcBef>
              </a:pPr>
              <a:r>
                <a:rPr lang="en-US" sz="2500">
                  <a:solidFill>
                    <a:srgbClr val="FF6100"/>
                  </a:solidFill>
                  <a:latin typeface="Arial"/>
                </a:rPr>
                <a:t>@MsDoorley</a:t>
              </a:r>
            </a:p>
          </p:txBody>
        </p:sp>
      </p:grpSp>
    </p:spTree>
  </p:cSld>
  <p:clrMapOvr>
    <a:masterClrMapping/>
  </p:clrMapOvr>
</p:sld>
</file>

<file path=ppt/slides/slide14.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grpSp>
        <p:nvGrpSpPr>
          <p:cNvPr name="Group 2" id="2"/>
          <p:cNvGrpSpPr/>
          <p:nvPr/>
        </p:nvGrpSpPr>
        <p:grpSpPr>
          <a:xfrm rot="0">
            <a:off x="0" y="0"/>
            <a:ext cx="685800" cy="10287000"/>
            <a:chOff x="0" y="0"/>
            <a:chExt cx="914400" cy="13716000"/>
          </a:xfrm>
        </p:grpSpPr>
        <p:sp>
          <p:nvSpPr>
            <p:cNvPr name="Freeform 3" id="3"/>
            <p:cNvSpPr/>
            <p:nvPr/>
          </p:nvSpPr>
          <p:spPr>
            <a:xfrm flipH="false" flipV="false" rot="0">
              <a:off x="0" y="0"/>
              <a:ext cx="914400" cy="13716000"/>
            </a:xfrm>
            <a:custGeom>
              <a:avLst/>
              <a:gdLst/>
              <a:ahLst/>
              <a:cxnLst/>
              <a:rect r="r" b="b" t="t" l="l"/>
              <a:pathLst>
                <a:path h="13716000" w="914400">
                  <a:moveTo>
                    <a:pt x="0" y="0"/>
                  </a:moveTo>
                  <a:lnTo>
                    <a:pt x="914400" y="0"/>
                  </a:lnTo>
                  <a:lnTo>
                    <a:pt x="914400" y="13716000"/>
                  </a:lnTo>
                  <a:lnTo>
                    <a:pt x="0" y="13716000"/>
                  </a:lnTo>
                  <a:close/>
                </a:path>
              </a:pathLst>
            </a:custGeom>
            <a:solidFill>
              <a:srgbClr val="FF914D"/>
            </a:solidFill>
          </p:spPr>
        </p:sp>
      </p:grpSp>
      <p:grpSp>
        <p:nvGrpSpPr>
          <p:cNvPr name="Group 4" id="4"/>
          <p:cNvGrpSpPr/>
          <p:nvPr/>
        </p:nvGrpSpPr>
        <p:grpSpPr>
          <a:xfrm rot="0">
            <a:off x="16939260" y="0"/>
            <a:ext cx="1371600" cy="10287000"/>
            <a:chOff x="0" y="0"/>
            <a:chExt cx="1828800" cy="13716000"/>
          </a:xfrm>
        </p:grpSpPr>
        <p:sp>
          <p:nvSpPr>
            <p:cNvPr name="Freeform 5" id="5"/>
            <p:cNvSpPr/>
            <p:nvPr/>
          </p:nvSpPr>
          <p:spPr>
            <a:xfrm flipH="false" flipV="false" rot="0">
              <a:off x="0" y="0"/>
              <a:ext cx="1828800" cy="13716000"/>
            </a:xfrm>
            <a:custGeom>
              <a:avLst/>
              <a:gdLst/>
              <a:ahLst/>
              <a:cxnLst/>
              <a:rect r="r" b="b" t="t" l="l"/>
              <a:pathLst>
                <a:path h="13716000" w="1828800">
                  <a:moveTo>
                    <a:pt x="0" y="0"/>
                  </a:moveTo>
                  <a:lnTo>
                    <a:pt x="1828800" y="0"/>
                  </a:lnTo>
                  <a:lnTo>
                    <a:pt x="1828800" y="13716000"/>
                  </a:lnTo>
                  <a:lnTo>
                    <a:pt x="0" y="13716000"/>
                  </a:lnTo>
                  <a:close/>
                </a:path>
              </a:pathLst>
            </a:custGeom>
            <a:solidFill>
              <a:srgbClr val="FF6100"/>
            </a:solidFill>
          </p:spPr>
        </p:sp>
      </p:grpSp>
      <p:sp>
        <p:nvSpPr>
          <p:cNvPr name="TextBox 6" id="6"/>
          <p:cNvSpPr txBox="true"/>
          <p:nvPr/>
        </p:nvSpPr>
        <p:spPr>
          <a:xfrm rot="-5400000">
            <a:off x="-3736869" y="4806950"/>
            <a:ext cx="8016664" cy="673099"/>
          </a:xfrm>
          <a:prstGeom prst="rect">
            <a:avLst/>
          </a:prstGeom>
        </p:spPr>
        <p:txBody>
          <a:bodyPr anchor="t" rtlCol="false" tIns="0" lIns="0" bIns="0" rIns="0">
            <a:spAutoFit/>
          </a:bodyPr>
          <a:lstStyle/>
          <a:p>
            <a:pPr algn="ctr">
              <a:lnSpc>
                <a:spcPts val="4900"/>
              </a:lnSpc>
            </a:pPr>
            <a:r>
              <a:rPr lang="en-US" sz="3500">
                <a:solidFill>
                  <a:srgbClr val="FFFFFF"/>
                </a:solidFill>
                <a:latin typeface="Arial Bold"/>
              </a:rPr>
              <a:t>Strand One: The Nature of History</a:t>
            </a:r>
          </a:p>
        </p:txBody>
      </p:sp>
      <p:sp>
        <p:nvSpPr>
          <p:cNvPr name="TextBox 7" id="7"/>
          <p:cNvSpPr txBox="true"/>
          <p:nvPr/>
        </p:nvSpPr>
        <p:spPr>
          <a:xfrm rot="0">
            <a:off x="1028700" y="714375"/>
            <a:ext cx="15609955" cy="1530349"/>
          </a:xfrm>
          <a:prstGeom prst="rect">
            <a:avLst/>
          </a:prstGeom>
        </p:spPr>
        <p:txBody>
          <a:bodyPr anchor="t" rtlCol="false" tIns="0" lIns="0" bIns="0" rIns="0">
            <a:spAutoFit/>
          </a:bodyPr>
          <a:lstStyle/>
          <a:p>
            <a:pPr algn="l">
              <a:lnSpc>
                <a:spcPts val="11200"/>
              </a:lnSpc>
            </a:pPr>
            <a:r>
              <a:rPr lang="en-US" sz="8000">
                <a:solidFill>
                  <a:srgbClr val="FF6100"/>
                </a:solidFill>
                <a:latin typeface="Arial Bold"/>
              </a:rPr>
              <a:t>Success Criteria</a:t>
            </a:r>
          </a:p>
        </p:txBody>
      </p:sp>
      <p:sp>
        <p:nvSpPr>
          <p:cNvPr name="TextBox 8" id="8"/>
          <p:cNvSpPr txBox="true"/>
          <p:nvPr/>
        </p:nvSpPr>
        <p:spPr>
          <a:xfrm rot="0">
            <a:off x="1028700" y="2111374"/>
            <a:ext cx="15609955" cy="3047365"/>
          </a:xfrm>
          <a:prstGeom prst="rect">
            <a:avLst/>
          </a:prstGeom>
        </p:spPr>
        <p:txBody>
          <a:bodyPr anchor="t" rtlCol="false" tIns="0" lIns="0" bIns="0" rIns="0">
            <a:spAutoFit/>
          </a:bodyPr>
          <a:lstStyle/>
          <a:p>
            <a:pPr algn="l" marL="734059" indent="-367030" lvl="1">
              <a:lnSpc>
                <a:spcPts val="4759"/>
              </a:lnSpc>
              <a:buFont typeface="Arial"/>
              <a:buChar char="•"/>
            </a:pPr>
            <a:r>
              <a:rPr lang="en-US" sz="3399">
                <a:solidFill>
                  <a:srgbClr val="000000"/>
                </a:solidFill>
                <a:latin typeface="Arial"/>
              </a:rPr>
              <a:t>When you have finished your research, you will then write up your findings and present them in the form of a written record. </a:t>
            </a:r>
          </a:p>
          <a:p>
            <a:pPr algn="l" marL="734059" indent="-367030" lvl="1">
              <a:lnSpc>
                <a:spcPts val="4759"/>
              </a:lnSpc>
              <a:buFont typeface="Arial"/>
              <a:buChar char="•"/>
            </a:pPr>
            <a:r>
              <a:rPr lang="en-US" sz="3399">
                <a:solidFill>
                  <a:srgbClr val="000000"/>
                </a:solidFill>
                <a:latin typeface="Arial"/>
              </a:rPr>
              <a:t>Your written record may be presented as:</a:t>
            </a:r>
          </a:p>
          <a:p>
            <a:pPr algn="l" marL="1468119" indent="-489373" lvl="2">
              <a:lnSpc>
                <a:spcPts val="4759"/>
              </a:lnSpc>
              <a:buFont typeface="Arial"/>
              <a:buChar char="⚬"/>
            </a:pPr>
            <a:r>
              <a:rPr lang="en-US" sz="3399">
                <a:solidFill>
                  <a:srgbClr val="000000"/>
                </a:solidFill>
                <a:latin typeface="Arial"/>
              </a:rPr>
              <a:t>A news article, an essay, a blog, a script for a podcast, a letter to a journal or newspaper, an obituary, a speech, etc.</a:t>
            </a:r>
          </a:p>
        </p:txBody>
      </p:sp>
      <p:sp>
        <p:nvSpPr>
          <p:cNvPr name="TextBox 9" id="9"/>
          <p:cNvSpPr txBox="true"/>
          <p:nvPr/>
        </p:nvSpPr>
        <p:spPr>
          <a:xfrm rot="5400000">
            <a:off x="13527088" y="4760912"/>
            <a:ext cx="8229600" cy="765174"/>
          </a:xfrm>
          <a:prstGeom prst="rect">
            <a:avLst/>
          </a:prstGeom>
        </p:spPr>
        <p:txBody>
          <a:bodyPr anchor="t" rtlCol="false" tIns="0" lIns="0" bIns="0" rIns="0">
            <a:spAutoFit/>
          </a:bodyPr>
          <a:lstStyle/>
          <a:p>
            <a:pPr algn="ctr">
              <a:lnSpc>
                <a:spcPts val="5600"/>
              </a:lnSpc>
            </a:pPr>
            <a:r>
              <a:rPr lang="en-US" sz="4000">
                <a:solidFill>
                  <a:srgbClr val="FFFFFF"/>
                </a:solidFill>
                <a:latin typeface="Arial Bold"/>
              </a:rPr>
              <a:t>CBA 1: My Place in the Past</a:t>
            </a:r>
          </a:p>
        </p:txBody>
      </p:sp>
      <p:grpSp>
        <p:nvGrpSpPr>
          <p:cNvPr name="Group 10" id="10"/>
          <p:cNvGrpSpPr/>
          <p:nvPr/>
        </p:nvGrpSpPr>
        <p:grpSpPr>
          <a:xfrm rot="0">
            <a:off x="13297462" y="9721305"/>
            <a:ext cx="3641798" cy="565695"/>
            <a:chOff x="0" y="0"/>
            <a:chExt cx="4855730" cy="754261"/>
          </a:xfrm>
        </p:grpSpPr>
        <p:sp>
          <p:nvSpPr>
            <p:cNvPr name="Freeform 11" id="11"/>
            <p:cNvSpPr/>
            <p:nvPr/>
          </p:nvSpPr>
          <p:spPr>
            <a:xfrm flipH="false" flipV="false" rot="0">
              <a:off x="0" y="0"/>
              <a:ext cx="754261" cy="754261"/>
            </a:xfrm>
            <a:custGeom>
              <a:avLst/>
              <a:gdLst/>
              <a:ahLst/>
              <a:cxnLst/>
              <a:rect r="r" b="b" t="t" l="l"/>
              <a:pathLst>
                <a:path h="754261" w="754261">
                  <a:moveTo>
                    <a:pt x="0" y="0"/>
                  </a:moveTo>
                  <a:lnTo>
                    <a:pt x="754261" y="0"/>
                  </a:lnTo>
                  <a:lnTo>
                    <a:pt x="754261" y="754261"/>
                  </a:lnTo>
                  <a:lnTo>
                    <a:pt x="0" y="754261"/>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12" id="12"/>
            <p:cNvSpPr/>
            <p:nvPr/>
          </p:nvSpPr>
          <p:spPr>
            <a:xfrm flipH="false" flipV="false" rot="0">
              <a:off x="881261" y="0"/>
              <a:ext cx="754261" cy="754261"/>
            </a:xfrm>
            <a:custGeom>
              <a:avLst/>
              <a:gdLst/>
              <a:ahLst/>
              <a:cxnLst/>
              <a:rect r="r" b="b" t="t" l="l"/>
              <a:pathLst>
                <a:path h="754261" w="754261">
                  <a:moveTo>
                    <a:pt x="0" y="0"/>
                  </a:moveTo>
                  <a:lnTo>
                    <a:pt x="754260" y="0"/>
                  </a:lnTo>
                  <a:lnTo>
                    <a:pt x="754260" y="754261"/>
                  </a:lnTo>
                  <a:lnTo>
                    <a:pt x="0" y="754261"/>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TextBox 13" id="13"/>
            <p:cNvSpPr txBox="true"/>
            <p:nvPr/>
          </p:nvSpPr>
          <p:spPr>
            <a:xfrm rot="0">
              <a:off x="1760497" y="51164"/>
              <a:ext cx="3095233" cy="575733"/>
            </a:xfrm>
            <a:prstGeom prst="rect">
              <a:avLst/>
            </a:prstGeom>
          </p:spPr>
          <p:txBody>
            <a:bodyPr anchor="t" rtlCol="false" tIns="0" lIns="0" bIns="0" rIns="0">
              <a:spAutoFit/>
            </a:bodyPr>
            <a:lstStyle/>
            <a:p>
              <a:pPr algn="just">
                <a:lnSpc>
                  <a:spcPts val="3200"/>
                </a:lnSpc>
                <a:spcBef>
                  <a:spcPct val="0"/>
                </a:spcBef>
              </a:pPr>
              <a:r>
                <a:rPr lang="en-US" sz="2500">
                  <a:solidFill>
                    <a:srgbClr val="FF6100"/>
                  </a:solidFill>
                  <a:latin typeface="Arial"/>
                </a:rPr>
                <a:t>@MsDoorley</a:t>
              </a:r>
            </a:p>
          </p:txBody>
        </p:sp>
      </p:grpSp>
    </p:spTree>
  </p:cSld>
  <p:clrMapOvr>
    <a:masterClrMapping/>
  </p:clrMapOvr>
</p:sld>
</file>

<file path=ppt/slides/slide2.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grpSp>
        <p:nvGrpSpPr>
          <p:cNvPr name="Group 2" id="2"/>
          <p:cNvGrpSpPr/>
          <p:nvPr/>
        </p:nvGrpSpPr>
        <p:grpSpPr>
          <a:xfrm rot="0">
            <a:off x="0" y="0"/>
            <a:ext cx="685800" cy="10287000"/>
            <a:chOff x="0" y="0"/>
            <a:chExt cx="914400" cy="13716000"/>
          </a:xfrm>
        </p:grpSpPr>
        <p:sp>
          <p:nvSpPr>
            <p:cNvPr name="Freeform 3" id="3"/>
            <p:cNvSpPr/>
            <p:nvPr/>
          </p:nvSpPr>
          <p:spPr>
            <a:xfrm flipH="false" flipV="false" rot="0">
              <a:off x="0" y="0"/>
              <a:ext cx="914400" cy="13716000"/>
            </a:xfrm>
            <a:custGeom>
              <a:avLst/>
              <a:gdLst/>
              <a:ahLst/>
              <a:cxnLst/>
              <a:rect r="r" b="b" t="t" l="l"/>
              <a:pathLst>
                <a:path h="13716000" w="914400">
                  <a:moveTo>
                    <a:pt x="0" y="0"/>
                  </a:moveTo>
                  <a:lnTo>
                    <a:pt x="914400" y="0"/>
                  </a:lnTo>
                  <a:lnTo>
                    <a:pt x="914400" y="13716000"/>
                  </a:lnTo>
                  <a:lnTo>
                    <a:pt x="0" y="13716000"/>
                  </a:lnTo>
                  <a:close/>
                </a:path>
              </a:pathLst>
            </a:custGeom>
            <a:solidFill>
              <a:srgbClr val="FF914D"/>
            </a:solidFill>
          </p:spPr>
        </p:sp>
      </p:grpSp>
      <p:grpSp>
        <p:nvGrpSpPr>
          <p:cNvPr name="Group 4" id="4"/>
          <p:cNvGrpSpPr/>
          <p:nvPr/>
        </p:nvGrpSpPr>
        <p:grpSpPr>
          <a:xfrm rot="0">
            <a:off x="16939260" y="0"/>
            <a:ext cx="1371600" cy="10287000"/>
            <a:chOff x="0" y="0"/>
            <a:chExt cx="1828800" cy="13716000"/>
          </a:xfrm>
        </p:grpSpPr>
        <p:sp>
          <p:nvSpPr>
            <p:cNvPr name="Freeform 5" id="5"/>
            <p:cNvSpPr/>
            <p:nvPr/>
          </p:nvSpPr>
          <p:spPr>
            <a:xfrm flipH="false" flipV="false" rot="0">
              <a:off x="0" y="0"/>
              <a:ext cx="1828800" cy="13716000"/>
            </a:xfrm>
            <a:custGeom>
              <a:avLst/>
              <a:gdLst/>
              <a:ahLst/>
              <a:cxnLst/>
              <a:rect r="r" b="b" t="t" l="l"/>
              <a:pathLst>
                <a:path h="13716000" w="1828800">
                  <a:moveTo>
                    <a:pt x="0" y="0"/>
                  </a:moveTo>
                  <a:lnTo>
                    <a:pt x="1828800" y="0"/>
                  </a:lnTo>
                  <a:lnTo>
                    <a:pt x="1828800" y="13716000"/>
                  </a:lnTo>
                  <a:lnTo>
                    <a:pt x="0" y="13716000"/>
                  </a:lnTo>
                  <a:close/>
                </a:path>
              </a:pathLst>
            </a:custGeom>
            <a:solidFill>
              <a:srgbClr val="FF6100"/>
            </a:solidFill>
          </p:spPr>
        </p:sp>
      </p:grpSp>
      <p:sp>
        <p:nvSpPr>
          <p:cNvPr name="TextBox 6" id="6"/>
          <p:cNvSpPr txBox="true"/>
          <p:nvPr/>
        </p:nvSpPr>
        <p:spPr>
          <a:xfrm rot="-5400000">
            <a:off x="-3736869" y="4806950"/>
            <a:ext cx="8016664" cy="673099"/>
          </a:xfrm>
          <a:prstGeom prst="rect">
            <a:avLst/>
          </a:prstGeom>
        </p:spPr>
        <p:txBody>
          <a:bodyPr anchor="t" rtlCol="false" tIns="0" lIns="0" bIns="0" rIns="0">
            <a:spAutoFit/>
          </a:bodyPr>
          <a:lstStyle/>
          <a:p>
            <a:pPr algn="ctr">
              <a:lnSpc>
                <a:spcPts val="4900"/>
              </a:lnSpc>
            </a:pPr>
            <a:r>
              <a:rPr lang="en-US" sz="3500">
                <a:solidFill>
                  <a:srgbClr val="FFFFFF"/>
                </a:solidFill>
                <a:latin typeface="Arial Bold"/>
              </a:rPr>
              <a:t>Strand One: The Nature of History</a:t>
            </a:r>
          </a:p>
        </p:txBody>
      </p:sp>
      <p:sp>
        <p:nvSpPr>
          <p:cNvPr name="TextBox 7" id="7"/>
          <p:cNvSpPr txBox="true"/>
          <p:nvPr/>
        </p:nvSpPr>
        <p:spPr>
          <a:xfrm rot="0">
            <a:off x="1007553" y="488405"/>
            <a:ext cx="15609955" cy="1530349"/>
          </a:xfrm>
          <a:prstGeom prst="rect">
            <a:avLst/>
          </a:prstGeom>
        </p:spPr>
        <p:txBody>
          <a:bodyPr anchor="t" rtlCol="false" tIns="0" lIns="0" bIns="0" rIns="0">
            <a:spAutoFit/>
          </a:bodyPr>
          <a:lstStyle/>
          <a:p>
            <a:pPr algn="l">
              <a:lnSpc>
                <a:spcPts val="11200"/>
              </a:lnSpc>
            </a:pPr>
            <a:r>
              <a:rPr lang="en-US" sz="8000">
                <a:solidFill>
                  <a:srgbClr val="FF6100"/>
                </a:solidFill>
                <a:latin typeface="Arial Bold"/>
              </a:rPr>
              <a:t>Learning Outcomes</a:t>
            </a:r>
          </a:p>
        </p:txBody>
      </p:sp>
      <p:sp>
        <p:nvSpPr>
          <p:cNvPr name="TextBox 8" id="8"/>
          <p:cNvSpPr txBox="true"/>
          <p:nvPr/>
        </p:nvSpPr>
        <p:spPr>
          <a:xfrm rot="0">
            <a:off x="1007553" y="1933030"/>
            <a:ext cx="15609955" cy="7788275"/>
          </a:xfrm>
          <a:prstGeom prst="rect">
            <a:avLst/>
          </a:prstGeom>
        </p:spPr>
        <p:txBody>
          <a:bodyPr anchor="t" rtlCol="false" tIns="0" lIns="0" bIns="0" rIns="0">
            <a:spAutoFit/>
          </a:bodyPr>
          <a:lstStyle/>
          <a:p>
            <a:pPr algn="l">
              <a:lnSpc>
                <a:spcPts val="2800"/>
              </a:lnSpc>
            </a:pPr>
            <a:r>
              <a:rPr lang="en-US" sz="2000">
                <a:solidFill>
                  <a:srgbClr val="000000"/>
                </a:solidFill>
                <a:latin typeface="Arial Bold"/>
              </a:rPr>
              <a:t>2.11 MAKE CONNECTIONS</a:t>
            </a:r>
            <a:r>
              <a:rPr lang="en-US" sz="2000">
                <a:solidFill>
                  <a:srgbClr val="000000"/>
                </a:solidFill>
                <a:latin typeface="Arial"/>
              </a:rPr>
              <a:t> between local, personal or family history and wider national and/ or international personalities, issues and events.</a:t>
            </a:r>
          </a:p>
          <a:p>
            <a:pPr algn="l">
              <a:lnSpc>
                <a:spcPts val="2800"/>
              </a:lnSpc>
            </a:pPr>
            <a:r>
              <a:rPr lang="en-US" sz="2000">
                <a:solidFill>
                  <a:srgbClr val="000000"/>
                </a:solidFill>
                <a:latin typeface="Arial Bold"/>
              </a:rPr>
              <a:t>1.1 DEVELOP </a:t>
            </a:r>
            <a:r>
              <a:rPr lang="en-US" sz="2000">
                <a:solidFill>
                  <a:srgbClr val="000000"/>
                </a:solidFill>
                <a:latin typeface="Arial"/>
              </a:rPr>
              <a:t>a sense of historical empathy by viewing people, issues and events encountered in their study of the past in their historical context.</a:t>
            </a:r>
          </a:p>
          <a:p>
            <a:pPr algn="l">
              <a:lnSpc>
                <a:spcPts val="2800"/>
              </a:lnSpc>
            </a:pPr>
            <a:r>
              <a:rPr lang="en-US" sz="2000">
                <a:solidFill>
                  <a:srgbClr val="000000"/>
                </a:solidFill>
                <a:latin typeface="Arial Bold"/>
              </a:rPr>
              <a:t>1.2 CONSIDER </a:t>
            </a:r>
            <a:r>
              <a:rPr lang="en-US" sz="2000">
                <a:solidFill>
                  <a:srgbClr val="000000"/>
                </a:solidFill>
                <a:latin typeface="Arial"/>
              </a:rPr>
              <a:t>contentious or controversial issues in history from more than one perspective and DISCUSS the historical roots of a contentious or controversial issue or theme in the contemporary world.</a:t>
            </a:r>
          </a:p>
          <a:p>
            <a:pPr algn="l">
              <a:lnSpc>
                <a:spcPts val="2800"/>
              </a:lnSpc>
            </a:pPr>
            <a:r>
              <a:rPr lang="en-US" sz="2000">
                <a:solidFill>
                  <a:srgbClr val="000000"/>
                </a:solidFill>
                <a:latin typeface="Arial Bold"/>
              </a:rPr>
              <a:t>1.3 APPRECIATE</a:t>
            </a:r>
            <a:r>
              <a:rPr lang="en-US" sz="2000">
                <a:solidFill>
                  <a:srgbClr val="000000"/>
                </a:solidFill>
                <a:latin typeface="Arial"/>
              </a:rPr>
              <a:t> their cultural inheritance through recognising historically significant places and buildings and </a:t>
            </a:r>
            <a:r>
              <a:rPr lang="en-US" sz="2000">
                <a:solidFill>
                  <a:srgbClr val="000000"/>
                </a:solidFill>
                <a:latin typeface="Arial Bold"/>
              </a:rPr>
              <a:t>DISCUSSING </a:t>
            </a:r>
            <a:r>
              <a:rPr lang="en-US" sz="2000">
                <a:solidFill>
                  <a:srgbClr val="000000"/>
                </a:solidFill>
                <a:latin typeface="Arial"/>
              </a:rPr>
              <a:t>why historical personalities, events and issues are commemorated.</a:t>
            </a:r>
          </a:p>
          <a:p>
            <a:pPr algn="l">
              <a:lnSpc>
                <a:spcPts val="2800"/>
              </a:lnSpc>
            </a:pPr>
            <a:r>
              <a:rPr lang="en-US" sz="2000">
                <a:solidFill>
                  <a:srgbClr val="000000"/>
                </a:solidFill>
                <a:latin typeface="Arial Bold"/>
              </a:rPr>
              <a:t>1.4 DEMONSTRATE</a:t>
            </a:r>
            <a:r>
              <a:rPr lang="en-US" sz="2000">
                <a:solidFill>
                  <a:srgbClr val="000000"/>
                </a:solidFill>
                <a:latin typeface="Arial"/>
              </a:rPr>
              <a:t> awareness of historical concepts, such as source and evidence; fact and opinion; viewpoint and objectivity; cause and consequence; change and continuity; time and space.</a:t>
            </a:r>
          </a:p>
          <a:p>
            <a:pPr algn="l">
              <a:lnSpc>
                <a:spcPts val="2800"/>
              </a:lnSpc>
            </a:pPr>
            <a:r>
              <a:rPr lang="en-US" sz="2000">
                <a:solidFill>
                  <a:srgbClr val="000000"/>
                </a:solidFill>
                <a:latin typeface="Arial Bold"/>
              </a:rPr>
              <a:t>1.5 INVESTIGATE</a:t>
            </a:r>
            <a:r>
              <a:rPr lang="en-US" sz="2000">
                <a:solidFill>
                  <a:srgbClr val="000000"/>
                </a:solidFill>
                <a:latin typeface="Arial"/>
              </a:rPr>
              <a:t> the job of the historian, including how s/he finds and uses evidence to form historical judgements which may be revised and reinterpreted in the light of new evidence.</a:t>
            </a:r>
          </a:p>
          <a:p>
            <a:pPr algn="l">
              <a:lnSpc>
                <a:spcPts val="2800"/>
              </a:lnSpc>
            </a:pPr>
            <a:r>
              <a:rPr lang="en-US" sz="2000">
                <a:solidFill>
                  <a:srgbClr val="000000"/>
                </a:solidFill>
                <a:latin typeface="Arial Bold"/>
              </a:rPr>
              <a:t>1.6 DEBATE</a:t>
            </a:r>
            <a:r>
              <a:rPr lang="en-US" sz="2000">
                <a:solidFill>
                  <a:srgbClr val="000000"/>
                </a:solidFill>
                <a:latin typeface="Arial"/>
              </a:rPr>
              <a:t> the usefulness and limitations of different types of primary and secondary sources of historical evidence, such as written, visual, aural, oral and tactile evidence; and </a:t>
            </a:r>
            <a:r>
              <a:rPr lang="en-US" sz="2000">
                <a:solidFill>
                  <a:srgbClr val="000000"/>
                </a:solidFill>
                <a:latin typeface="Arial Bold"/>
              </a:rPr>
              <a:t>APPRECIATE </a:t>
            </a:r>
            <a:r>
              <a:rPr lang="en-US" sz="2000">
                <a:solidFill>
                  <a:srgbClr val="000000"/>
                </a:solidFill>
                <a:latin typeface="Arial"/>
              </a:rPr>
              <a:t>the contribution of archaeology and new technology to historical enquiry.</a:t>
            </a:r>
          </a:p>
          <a:p>
            <a:pPr algn="l">
              <a:lnSpc>
                <a:spcPts val="2800"/>
              </a:lnSpc>
            </a:pPr>
            <a:r>
              <a:rPr lang="en-US" sz="2000">
                <a:solidFill>
                  <a:srgbClr val="000000"/>
                </a:solidFill>
                <a:latin typeface="Arial Bold"/>
              </a:rPr>
              <a:t>1.7 DEVELOP</a:t>
            </a:r>
            <a:r>
              <a:rPr lang="en-US" sz="2000">
                <a:solidFill>
                  <a:srgbClr val="000000"/>
                </a:solidFill>
                <a:latin typeface="Arial"/>
              </a:rPr>
              <a:t> historical judgements based on evidence about personalities, issues and events in the past, showing awareness of historical significance.</a:t>
            </a:r>
          </a:p>
          <a:p>
            <a:pPr algn="l">
              <a:lnSpc>
                <a:spcPts val="2800"/>
              </a:lnSpc>
            </a:pPr>
            <a:r>
              <a:rPr lang="en-US" sz="2000">
                <a:solidFill>
                  <a:srgbClr val="000000"/>
                </a:solidFill>
                <a:latin typeface="Arial Bold"/>
              </a:rPr>
              <a:t>1.8 INVESTIGATE</a:t>
            </a:r>
            <a:r>
              <a:rPr lang="en-US" sz="2000">
                <a:solidFill>
                  <a:srgbClr val="000000"/>
                </a:solidFill>
                <a:latin typeface="Arial"/>
              </a:rPr>
              <a:t> a repository of historical evidence such as a museum, library, heritage centre, digital or other archive or exhibition.</a:t>
            </a:r>
          </a:p>
          <a:p>
            <a:pPr algn="l">
              <a:lnSpc>
                <a:spcPts val="2800"/>
              </a:lnSpc>
            </a:pPr>
            <a:r>
              <a:rPr lang="en-US" sz="2000">
                <a:solidFill>
                  <a:srgbClr val="000000"/>
                </a:solidFill>
                <a:latin typeface="Arial Bold"/>
              </a:rPr>
              <a:t>1.9 DEMONSTRATE</a:t>
            </a:r>
            <a:r>
              <a:rPr lang="en-US" sz="2000">
                <a:solidFill>
                  <a:srgbClr val="000000"/>
                </a:solidFill>
                <a:latin typeface="Arial"/>
              </a:rPr>
              <a:t> awareness of the significance of the history of Ireland and of Europe and the wider world across various dimensions, including political, social, economic, religious, cultural and scientific dimensions.</a:t>
            </a:r>
          </a:p>
          <a:p>
            <a:pPr algn="l">
              <a:lnSpc>
                <a:spcPts val="2800"/>
              </a:lnSpc>
            </a:pPr>
            <a:r>
              <a:rPr lang="en-US" sz="2000">
                <a:solidFill>
                  <a:srgbClr val="000000"/>
                </a:solidFill>
                <a:latin typeface="Arial Bold"/>
              </a:rPr>
              <a:t>1.10 DEMONSTRATE</a:t>
            </a:r>
            <a:r>
              <a:rPr lang="en-US" sz="2000">
                <a:solidFill>
                  <a:srgbClr val="000000"/>
                </a:solidFill>
                <a:latin typeface="Arial"/>
              </a:rPr>
              <a:t> chronological awareness by creating and maintaining timelines to locate personalities, issues and events in their appropriate historical eras.</a:t>
            </a:r>
          </a:p>
          <a:p>
            <a:pPr algn="l">
              <a:lnSpc>
                <a:spcPts val="2800"/>
              </a:lnSpc>
            </a:pPr>
            <a:r>
              <a:rPr lang="en-US" sz="2000">
                <a:solidFill>
                  <a:srgbClr val="000000"/>
                </a:solidFill>
                <a:latin typeface="Arial Bold"/>
              </a:rPr>
              <a:t>1.11 MAKE CONNECTIONS AND COMPARISONS</a:t>
            </a:r>
            <a:r>
              <a:rPr lang="en-US" sz="2000">
                <a:solidFill>
                  <a:srgbClr val="000000"/>
                </a:solidFill>
                <a:latin typeface="Arial"/>
              </a:rPr>
              <a:t> between people, issues and events in different places and historical eras.</a:t>
            </a:r>
          </a:p>
        </p:txBody>
      </p:sp>
      <p:sp>
        <p:nvSpPr>
          <p:cNvPr name="TextBox 9" id="9"/>
          <p:cNvSpPr txBox="true"/>
          <p:nvPr/>
        </p:nvSpPr>
        <p:spPr>
          <a:xfrm rot="5400000">
            <a:off x="13527088" y="4760912"/>
            <a:ext cx="8229600" cy="765174"/>
          </a:xfrm>
          <a:prstGeom prst="rect">
            <a:avLst/>
          </a:prstGeom>
        </p:spPr>
        <p:txBody>
          <a:bodyPr anchor="t" rtlCol="false" tIns="0" lIns="0" bIns="0" rIns="0">
            <a:spAutoFit/>
          </a:bodyPr>
          <a:lstStyle/>
          <a:p>
            <a:pPr algn="ctr">
              <a:lnSpc>
                <a:spcPts val="5600"/>
              </a:lnSpc>
            </a:pPr>
            <a:r>
              <a:rPr lang="en-US" sz="4000">
                <a:solidFill>
                  <a:srgbClr val="FFFFFF"/>
                </a:solidFill>
                <a:latin typeface="Arial Bold"/>
              </a:rPr>
              <a:t>CBA 1: My Place in the Past</a:t>
            </a:r>
          </a:p>
        </p:txBody>
      </p:sp>
      <p:grpSp>
        <p:nvGrpSpPr>
          <p:cNvPr name="Group 10" id="10"/>
          <p:cNvGrpSpPr/>
          <p:nvPr/>
        </p:nvGrpSpPr>
        <p:grpSpPr>
          <a:xfrm rot="0">
            <a:off x="13297462" y="9721305"/>
            <a:ext cx="3641798" cy="565695"/>
            <a:chOff x="0" y="0"/>
            <a:chExt cx="4855730" cy="754261"/>
          </a:xfrm>
        </p:grpSpPr>
        <p:sp>
          <p:nvSpPr>
            <p:cNvPr name="Freeform 11" id="11"/>
            <p:cNvSpPr/>
            <p:nvPr/>
          </p:nvSpPr>
          <p:spPr>
            <a:xfrm flipH="false" flipV="false" rot="0">
              <a:off x="0" y="0"/>
              <a:ext cx="754261" cy="754261"/>
            </a:xfrm>
            <a:custGeom>
              <a:avLst/>
              <a:gdLst/>
              <a:ahLst/>
              <a:cxnLst/>
              <a:rect r="r" b="b" t="t" l="l"/>
              <a:pathLst>
                <a:path h="754261" w="754261">
                  <a:moveTo>
                    <a:pt x="0" y="0"/>
                  </a:moveTo>
                  <a:lnTo>
                    <a:pt x="754261" y="0"/>
                  </a:lnTo>
                  <a:lnTo>
                    <a:pt x="754261" y="754261"/>
                  </a:lnTo>
                  <a:lnTo>
                    <a:pt x="0" y="754261"/>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12" id="12"/>
            <p:cNvSpPr/>
            <p:nvPr/>
          </p:nvSpPr>
          <p:spPr>
            <a:xfrm flipH="false" flipV="false" rot="0">
              <a:off x="881261" y="0"/>
              <a:ext cx="754261" cy="754261"/>
            </a:xfrm>
            <a:custGeom>
              <a:avLst/>
              <a:gdLst/>
              <a:ahLst/>
              <a:cxnLst/>
              <a:rect r="r" b="b" t="t" l="l"/>
              <a:pathLst>
                <a:path h="754261" w="754261">
                  <a:moveTo>
                    <a:pt x="0" y="0"/>
                  </a:moveTo>
                  <a:lnTo>
                    <a:pt x="754260" y="0"/>
                  </a:lnTo>
                  <a:lnTo>
                    <a:pt x="754260" y="754261"/>
                  </a:lnTo>
                  <a:lnTo>
                    <a:pt x="0" y="754261"/>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TextBox 13" id="13"/>
            <p:cNvSpPr txBox="true"/>
            <p:nvPr/>
          </p:nvSpPr>
          <p:spPr>
            <a:xfrm rot="0">
              <a:off x="1760497" y="51164"/>
              <a:ext cx="3095233" cy="575733"/>
            </a:xfrm>
            <a:prstGeom prst="rect">
              <a:avLst/>
            </a:prstGeom>
          </p:spPr>
          <p:txBody>
            <a:bodyPr anchor="t" rtlCol="false" tIns="0" lIns="0" bIns="0" rIns="0">
              <a:spAutoFit/>
            </a:bodyPr>
            <a:lstStyle/>
            <a:p>
              <a:pPr algn="just">
                <a:lnSpc>
                  <a:spcPts val="3200"/>
                </a:lnSpc>
                <a:spcBef>
                  <a:spcPct val="0"/>
                </a:spcBef>
              </a:pPr>
              <a:r>
                <a:rPr lang="en-US" sz="2500">
                  <a:solidFill>
                    <a:srgbClr val="FF6100"/>
                  </a:solidFill>
                  <a:latin typeface="Arial"/>
                </a:rPr>
                <a:t>@MsDoorley</a:t>
              </a:r>
            </a:p>
          </p:txBody>
        </p:sp>
      </p:grpSp>
    </p:spTree>
  </p:cSld>
  <p:clrMapOvr>
    <a:masterClrMapping/>
  </p:clrMapOvr>
</p:sld>
</file>

<file path=ppt/slides/slide3.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grpSp>
        <p:nvGrpSpPr>
          <p:cNvPr name="Group 2" id="2"/>
          <p:cNvGrpSpPr/>
          <p:nvPr/>
        </p:nvGrpSpPr>
        <p:grpSpPr>
          <a:xfrm rot="0">
            <a:off x="0" y="0"/>
            <a:ext cx="685800" cy="10287000"/>
            <a:chOff x="0" y="0"/>
            <a:chExt cx="914400" cy="13716000"/>
          </a:xfrm>
        </p:grpSpPr>
        <p:sp>
          <p:nvSpPr>
            <p:cNvPr name="Freeform 3" id="3"/>
            <p:cNvSpPr/>
            <p:nvPr/>
          </p:nvSpPr>
          <p:spPr>
            <a:xfrm flipH="false" flipV="false" rot="0">
              <a:off x="0" y="0"/>
              <a:ext cx="914400" cy="13716000"/>
            </a:xfrm>
            <a:custGeom>
              <a:avLst/>
              <a:gdLst/>
              <a:ahLst/>
              <a:cxnLst/>
              <a:rect r="r" b="b" t="t" l="l"/>
              <a:pathLst>
                <a:path h="13716000" w="914400">
                  <a:moveTo>
                    <a:pt x="0" y="0"/>
                  </a:moveTo>
                  <a:lnTo>
                    <a:pt x="914400" y="0"/>
                  </a:lnTo>
                  <a:lnTo>
                    <a:pt x="914400" y="13716000"/>
                  </a:lnTo>
                  <a:lnTo>
                    <a:pt x="0" y="13716000"/>
                  </a:lnTo>
                  <a:close/>
                </a:path>
              </a:pathLst>
            </a:custGeom>
            <a:solidFill>
              <a:srgbClr val="FF914D"/>
            </a:solidFill>
          </p:spPr>
        </p:sp>
      </p:grpSp>
      <p:grpSp>
        <p:nvGrpSpPr>
          <p:cNvPr name="Group 4" id="4"/>
          <p:cNvGrpSpPr/>
          <p:nvPr/>
        </p:nvGrpSpPr>
        <p:grpSpPr>
          <a:xfrm rot="0">
            <a:off x="16939260" y="0"/>
            <a:ext cx="1371600" cy="10287000"/>
            <a:chOff x="0" y="0"/>
            <a:chExt cx="1828800" cy="13716000"/>
          </a:xfrm>
        </p:grpSpPr>
        <p:sp>
          <p:nvSpPr>
            <p:cNvPr name="Freeform 5" id="5"/>
            <p:cNvSpPr/>
            <p:nvPr/>
          </p:nvSpPr>
          <p:spPr>
            <a:xfrm flipH="false" flipV="false" rot="0">
              <a:off x="0" y="0"/>
              <a:ext cx="1828800" cy="13716000"/>
            </a:xfrm>
            <a:custGeom>
              <a:avLst/>
              <a:gdLst/>
              <a:ahLst/>
              <a:cxnLst/>
              <a:rect r="r" b="b" t="t" l="l"/>
              <a:pathLst>
                <a:path h="13716000" w="1828800">
                  <a:moveTo>
                    <a:pt x="0" y="0"/>
                  </a:moveTo>
                  <a:lnTo>
                    <a:pt x="1828800" y="0"/>
                  </a:lnTo>
                  <a:lnTo>
                    <a:pt x="1828800" y="13716000"/>
                  </a:lnTo>
                  <a:lnTo>
                    <a:pt x="0" y="13716000"/>
                  </a:lnTo>
                  <a:close/>
                </a:path>
              </a:pathLst>
            </a:custGeom>
            <a:solidFill>
              <a:srgbClr val="FF6100"/>
            </a:solidFill>
          </p:spPr>
        </p:sp>
      </p:grpSp>
      <p:sp>
        <p:nvSpPr>
          <p:cNvPr name="TextBox 6" id="6"/>
          <p:cNvSpPr txBox="true"/>
          <p:nvPr/>
        </p:nvSpPr>
        <p:spPr>
          <a:xfrm rot="-5400000">
            <a:off x="-3736869" y="4806950"/>
            <a:ext cx="8016664" cy="673099"/>
          </a:xfrm>
          <a:prstGeom prst="rect">
            <a:avLst/>
          </a:prstGeom>
        </p:spPr>
        <p:txBody>
          <a:bodyPr anchor="t" rtlCol="false" tIns="0" lIns="0" bIns="0" rIns="0">
            <a:spAutoFit/>
          </a:bodyPr>
          <a:lstStyle/>
          <a:p>
            <a:pPr algn="ctr">
              <a:lnSpc>
                <a:spcPts val="4900"/>
              </a:lnSpc>
            </a:pPr>
            <a:r>
              <a:rPr lang="en-US" sz="3500">
                <a:solidFill>
                  <a:srgbClr val="FFFFFF"/>
                </a:solidFill>
                <a:latin typeface="Arial Bold"/>
              </a:rPr>
              <a:t>Strand One: The Nature of History</a:t>
            </a:r>
          </a:p>
        </p:txBody>
      </p:sp>
      <p:sp>
        <p:nvSpPr>
          <p:cNvPr name="TextBox 7" id="7"/>
          <p:cNvSpPr txBox="true"/>
          <p:nvPr/>
        </p:nvSpPr>
        <p:spPr>
          <a:xfrm rot="5400000">
            <a:off x="13527088" y="4760912"/>
            <a:ext cx="8229600" cy="765174"/>
          </a:xfrm>
          <a:prstGeom prst="rect">
            <a:avLst/>
          </a:prstGeom>
        </p:spPr>
        <p:txBody>
          <a:bodyPr anchor="t" rtlCol="false" tIns="0" lIns="0" bIns="0" rIns="0">
            <a:spAutoFit/>
          </a:bodyPr>
          <a:lstStyle/>
          <a:p>
            <a:pPr algn="ctr">
              <a:lnSpc>
                <a:spcPts val="5600"/>
              </a:lnSpc>
            </a:pPr>
            <a:r>
              <a:rPr lang="en-US" sz="4000">
                <a:solidFill>
                  <a:srgbClr val="FFFFFF"/>
                </a:solidFill>
                <a:latin typeface="Arial Bold"/>
              </a:rPr>
              <a:t>CBA 1: My Place in the Past</a:t>
            </a:r>
          </a:p>
        </p:txBody>
      </p:sp>
      <p:sp>
        <p:nvSpPr>
          <p:cNvPr name="TextBox 8" id="8"/>
          <p:cNvSpPr txBox="true"/>
          <p:nvPr/>
        </p:nvSpPr>
        <p:spPr>
          <a:xfrm rot="0">
            <a:off x="1028700" y="714375"/>
            <a:ext cx="15609955" cy="1530349"/>
          </a:xfrm>
          <a:prstGeom prst="rect">
            <a:avLst/>
          </a:prstGeom>
        </p:spPr>
        <p:txBody>
          <a:bodyPr anchor="t" rtlCol="false" tIns="0" lIns="0" bIns="0" rIns="0">
            <a:spAutoFit/>
          </a:bodyPr>
          <a:lstStyle/>
          <a:p>
            <a:pPr algn="l">
              <a:lnSpc>
                <a:spcPts val="11200"/>
              </a:lnSpc>
            </a:pPr>
            <a:r>
              <a:rPr lang="en-US" sz="8000">
                <a:solidFill>
                  <a:srgbClr val="FF6100"/>
                </a:solidFill>
                <a:latin typeface="Arial Bold"/>
              </a:rPr>
              <a:t>What is CBA 1?</a:t>
            </a:r>
          </a:p>
        </p:txBody>
      </p:sp>
      <p:sp>
        <p:nvSpPr>
          <p:cNvPr name="TextBox 9" id="9"/>
          <p:cNvSpPr txBox="true"/>
          <p:nvPr/>
        </p:nvSpPr>
        <p:spPr>
          <a:xfrm rot="0">
            <a:off x="1028700" y="2111374"/>
            <a:ext cx="15609955" cy="3647440"/>
          </a:xfrm>
          <a:prstGeom prst="rect">
            <a:avLst/>
          </a:prstGeom>
        </p:spPr>
        <p:txBody>
          <a:bodyPr anchor="t" rtlCol="false" tIns="0" lIns="0" bIns="0" rIns="0">
            <a:spAutoFit/>
          </a:bodyPr>
          <a:lstStyle/>
          <a:p>
            <a:pPr algn="l" marL="734059" indent="-367030" lvl="1">
              <a:lnSpc>
                <a:spcPts val="4759"/>
              </a:lnSpc>
              <a:buFont typeface="Arial"/>
              <a:buChar char="•"/>
            </a:pPr>
            <a:r>
              <a:rPr lang="en-US" sz="3399">
                <a:solidFill>
                  <a:srgbClr val="000000"/>
                </a:solidFill>
                <a:latin typeface="Arial"/>
              </a:rPr>
              <a:t>CBA 1 takes place in </a:t>
            </a:r>
            <a:r>
              <a:rPr lang="en-US" sz="3399">
                <a:solidFill>
                  <a:srgbClr val="000000"/>
                </a:solidFill>
                <a:latin typeface="Arial Bold"/>
              </a:rPr>
              <a:t>Second Year</a:t>
            </a:r>
            <a:r>
              <a:rPr lang="en-US" sz="3399">
                <a:solidFill>
                  <a:srgbClr val="000000"/>
                </a:solidFill>
                <a:latin typeface="Arial"/>
              </a:rPr>
              <a:t>. </a:t>
            </a:r>
          </a:p>
          <a:p>
            <a:pPr algn="l" marL="734059" indent="-367030" lvl="1">
              <a:lnSpc>
                <a:spcPts val="4759"/>
              </a:lnSpc>
              <a:buFont typeface="Arial"/>
              <a:buChar char="•"/>
            </a:pPr>
            <a:r>
              <a:rPr lang="en-US" sz="3399">
                <a:solidFill>
                  <a:srgbClr val="000000"/>
                </a:solidFill>
                <a:latin typeface="Arial"/>
              </a:rPr>
              <a:t>CBA 1 is presented as a </a:t>
            </a:r>
            <a:r>
              <a:rPr lang="en-US" sz="3399">
                <a:solidFill>
                  <a:srgbClr val="000000"/>
                </a:solidFill>
                <a:latin typeface="Arial Bold"/>
              </a:rPr>
              <a:t>display </a:t>
            </a:r>
            <a:r>
              <a:rPr lang="en-US" sz="3399">
                <a:solidFill>
                  <a:srgbClr val="000000"/>
                </a:solidFill>
                <a:latin typeface="Arial"/>
              </a:rPr>
              <a:t>– for example, a poster, a booklet, in digital format (such as Sway or Publisher) or as a website.</a:t>
            </a:r>
          </a:p>
          <a:p>
            <a:pPr algn="l" marL="734059" indent="-367030" lvl="1">
              <a:lnSpc>
                <a:spcPts val="4759"/>
              </a:lnSpc>
              <a:buFont typeface="Arial"/>
              <a:buChar char="•"/>
            </a:pPr>
            <a:r>
              <a:rPr lang="en-US" sz="3399">
                <a:solidFill>
                  <a:srgbClr val="000000"/>
                </a:solidFill>
                <a:latin typeface="Arial"/>
              </a:rPr>
              <a:t>For CBA 1, you must choose between:</a:t>
            </a:r>
          </a:p>
          <a:p>
            <a:pPr algn="l" marL="1468119" indent="-489373" lvl="2">
              <a:lnSpc>
                <a:spcPts val="4759"/>
              </a:lnSpc>
              <a:buFont typeface="Arial"/>
              <a:buChar char="⚬"/>
            </a:pPr>
            <a:r>
              <a:rPr lang="en-US" sz="3399">
                <a:solidFill>
                  <a:srgbClr val="000000"/>
                </a:solidFill>
                <a:latin typeface="Arial"/>
              </a:rPr>
              <a:t>Researching </a:t>
            </a:r>
            <a:r>
              <a:rPr lang="en-US" sz="3399">
                <a:solidFill>
                  <a:srgbClr val="000000"/>
                </a:solidFill>
                <a:latin typeface="Arial Bold"/>
              </a:rPr>
              <a:t>your family’s history</a:t>
            </a:r>
          </a:p>
          <a:p>
            <a:pPr algn="l" marL="1468119" indent="-489373" lvl="2">
              <a:lnSpc>
                <a:spcPts val="4759"/>
              </a:lnSpc>
              <a:buFont typeface="Arial"/>
              <a:buChar char="⚬"/>
            </a:pPr>
            <a:r>
              <a:rPr lang="en-US" sz="3399">
                <a:solidFill>
                  <a:srgbClr val="000000"/>
                </a:solidFill>
                <a:latin typeface="Arial"/>
              </a:rPr>
              <a:t>Researching </a:t>
            </a:r>
            <a:r>
              <a:rPr lang="en-US" sz="3399">
                <a:solidFill>
                  <a:srgbClr val="000000"/>
                </a:solidFill>
                <a:latin typeface="Arial Bold"/>
              </a:rPr>
              <a:t>the history of your locality</a:t>
            </a:r>
            <a:r>
              <a:rPr lang="en-US" sz="3399">
                <a:solidFill>
                  <a:srgbClr val="000000"/>
                </a:solidFill>
                <a:latin typeface="Arial"/>
              </a:rPr>
              <a:t>.</a:t>
            </a:r>
          </a:p>
        </p:txBody>
      </p:sp>
      <p:grpSp>
        <p:nvGrpSpPr>
          <p:cNvPr name="Group 10" id="10"/>
          <p:cNvGrpSpPr/>
          <p:nvPr/>
        </p:nvGrpSpPr>
        <p:grpSpPr>
          <a:xfrm rot="0">
            <a:off x="13297462" y="9721305"/>
            <a:ext cx="3641798" cy="565695"/>
            <a:chOff x="0" y="0"/>
            <a:chExt cx="4855730" cy="754261"/>
          </a:xfrm>
        </p:grpSpPr>
        <p:sp>
          <p:nvSpPr>
            <p:cNvPr name="Freeform 11" id="11"/>
            <p:cNvSpPr/>
            <p:nvPr/>
          </p:nvSpPr>
          <p:spPr>
            <a:xfrm flipH="false" flipV="false" rot="0">
              <a:off x="0" y="0"/>
              <a:ext cx="754261" cy="754261"/>
            </a:xfrm>
            <a:custGeom>
              <a:avLst/>
              <a:gdLst/>
              <a:ahLst/>
              <a:cxnLst/>
              <a:rect r="r" b="b" t="t" l="l"/>
              <a:pathLst>
                <a:path h="754261" w="754261">
                  <a:moveTo>
                    <a:pt x="0" y="0"/>
                  </a:moveTo>
                  <a:lnTo>
                    <a:pt x="754261" y="0"/>
                  </a:lnTo>
                  <a:lnTo>
                    <a:pt x="754261" y="754261"/>
                  </a:lnTo>
                  <a:lnTo>
                    <a:pt x="0" y="754261"/>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12" id="12"/>
            <p:cNvSpPr/>
            <p:nvPr/>
          </p:nvSpPr>
          <p:spPr>
            <a:xfrm flipH="false" flipV="false" rot="0">
              <a:off x="881261" y="0"/>
              <a:ext cx="754261" cy="754261"/>
            </a:xfrm>
            <a:custGeom>
              <a:avLst/>
              <a:gdLst/>
              <a:ahLst/>
              <a:cxnLst/>
              <a:rect r="r" b="b" t="t" l="l"/>
              <a:pathLst>
                <a:path h="754261" w="754261">
                  <a:moveTo>
                    <a:pt x="0" y="0"/>
                  </a:moveTo>
                  <a:lnTo>
                    <a:pt x="754260" y="0"/>
                  </a:lnTo>
                  <a:lnTo>
                    <a:pt x="754260" y="754261"/>
                  </a:lnTo>
                  <a:lnTo>
                    <a:pt x="0" y="754261"/>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TextBox 13" id="13"/>
            <p:cNvSpPr txBox="true"/>
            <p:nvPr/>
          </p:nvSpPr>
          <p:spPr>
            <a:xfrm rot="0">
              <a:off x="1760497" y="51164"/>
              <a:ext cx="3095233" cy="575733"/>
            </a:xfrm>
            <a:prstGeom prst="rect">
              <a:avLst/>
            </a:prstGeom>
          </p:spPr>
          <p:txBody>
            <a:bodyPr anchor="t" rtlCol="false" tIns="0" lIns="0" bIns="0" rIns="0">
              <a:spAutoFit/>
            </a:bodyPr>
            <a:lstStyle/>
            <a:p>
              <a:pPr algn="just">
                <a:lnSpc>
                  <a:spcPts val="3200"/>
                </a:lnSpc>
                <a:spcBef>
                  <a:spcPct val="0"/>
                </a:spcBef>
              </a:pPr>
              <a:r>
                <a:rPr lang="en-US" sz="2500">
                  <a:solidFill>
                    <a:srgbClr val="FF6100"/>
                  </a:solidFill>
                  <a:latin typeface="Arial"/>
                </a:rPr>
                <a:t>@MsDoorley</a:t>
              </a:r>
            </a:p>
          </p:txBody>
        </p:sp>
      </p:grpSp>
    </p:spTree>
  </p:cSld>
  <p:clrMapOvr>
    <a:masterClrMapping/>
  </p:clrMapOvr>
</p:sld>
</file>

<file path=ppt/slides/slide4.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grpSp>
        <p:nvGrpSpPr>
          <p:cNvPr name="Group 2" id="2"/>
          <p:cNvGrpSpPr/>
          <p:nvPr/>
        </p:nvGrpSpPr>
        <p:grpSpPr>
          <a:xfrm rot="0">
            <a:off x="0" y="0"/>
            <a:ext cx="685800" cy="10287000"/>
            <a:chOff x="0" y="0"/>
            <a:chExt cx="914400" cy="13716000"/>
          </a:xfrm>
        </p:grpSpPr>
        <p:sp>
          <p:nvSpPr>
            <p:cNvPr name="Freeform 3" id="3"/>
            <p:cNvSpPr/>
            <p:nvPr/>
          </p:nvSpPr>
          <p:spPr>
            <a:xfrm flipH="false" flipV="false" rot="0">
              <a:off x="0" y="0"/>
              <a:ext cx="914400" cy="13716000"/>
            </a:xfrm>
            <a:custGeom>
              <a:avLst/>
              <a:gdLst/>
              <a:ahLst/>
              <a:cxnLst/>
              <a:rect r="r" b="b" t="t" l="l"/>
              <a:pathLst>
                <a:path h="13716000" w="914400">
                  <a:moveTo>
                    <a:pt x="0" y="0"/>
                  </a:moveTo>
                  <a:lnTo>
                    <a:pt x="914400" y="0"/>
                  </a:lnTo>
                  <a:lnTo>
                    <a:pt x="914400" y="13716000"/>
                  </a:lnTo>
                  <a:lnTo>
                    <a:pt x="0" y="13716000"/>
                  </a:lnTo>
                  <a:close/>
                </a:path>
              </a:pathLst>
            </a:custGeom>
            <a:solidFill>
              <a:srgbClr val="FF914D"/>
            </a:solidFill>
          </p:spPr>
        </p:sp>
      </p:grpSp>
      <p:grpSp>
        <p:nvGrpSpPr>
          <p:cNvPr name="Group 4" id="4"/>
          <p:cNvGrpSpPr/>
          <p:nvPr/>
        </p:nvGrpSpPr>
        <p:grpSpPr>
          <a:xfrm rot="0">
            <a:off x="16939260" y="0"/>
            <a:ext cx="1371600" cy="10287000"/>
            <a:chOff x="0" y="0"/>
            <a:chExt cx="1828800" cy="13716000"/>
          </a:xfrm>
        </p:grpSpPr>
        <p:sp>
          <p:nvSpPr>
            <p:cNvPr name="Freeform 5" id="5"/>
            <p:cNvSpPr/>
            <p:nvPr/>
          </p:nvSpPr>
          <p:spPr>
            <a:xfrm flipH="false" flipV="false" rot="0">
              <a:off x="0" y="0"/>
              <a:ext cx="1828800" cy="13716000"/>
            </a:xfrm>
            <a:custGeom>
              <a:avLst/>
              <a:gdLst/>
              <a:ahLst/>
              <a:cxnLst/>
              <a:rect r="r" b="b" t="t" l="l"/>
              <a:pathLst>
                <a:path h="13716000" w="1828800">
                  <a:moveTo>
                    <a:pt x="0" y="0"/>
                  </a:moveTo>
                  <a:lnTo>
                    <a:pt x="1828800" y="0"/>
                  </a:lnTo>
                  <a:lnTo>
                    <a:pt x="1828800" y="13716000"/>
                  </a:lnTo>
                  <a:lnTo>
                    <a:pt x="0" y="13716000"/>
                  </a:lnTo>
                  <a:close/>
                </a:path>
              </a:pathLst>
            </a:custGeom>
            <a:solidFill>
              <a:srgbClr val="FF6100"/>
            </a:solidFill>
          </p:spPr>
        </p:sp>
      </p:grpSp>
      <p:sp>
        <p:nvSpPr>
          <p:cNvPr name="TextBox 6" id="6"/>
          <p:cNvSpPr txBox="true"/>
          <p:nvPr/>
        </p:nvSpPr>
        <p:spPr>
          <a:xfrm rot="-5400000">
            <a:off x="-3736869" y="4806950"/>
            <a:ext cx="8016664" cy="673099"/>
          </a:xfrm>
          <a:prstGeom prst="rect">
            <a:avLst/>
          </a:prstGeom>
        </p:spPr>
        <p:txBody>
          <a:bodyPr anchor="t" rtlCol="false" tIns="0" lIns="0" bIns="0" rIns="0">
            <a:spAutoFit/>
          </a:bodyPr>
          <a:lstStyle/>
          <a:p>
            <a:pPr algn="ctr">
              <a:lnSpc>
                <a:spcPts val="4900"/>
              </a:lnSpc>
            </a:pPr>
            <a:r>
              <a:rPr lang="en-US" sz="3500">
                <a:solidFill>
                  <a:srgbClr val="FFFFFF"/>
                </a:solidFill>
                <a:latin typeface="Arial Bold"/>
              </a:rPr>
              <a:t>Strand One: The Nature of History</a:t>
            </a:r>
          </a:p>
        </p:txBody>
      </p:sp>
      <p:sp>
        <p:nvSpPr>
          <p:cNvPr name="TextBox 7" id="7"/>
          <p:cNvSpPr txBox="true"/>
          <p:nvPr/>
        </p:nvSpPr>
        <p:spPr>
          <a:xfrm rot="0">
            <a:off x="1028700" y="714375"/>
            <a:ext cx="15609955" cy="1530349"/>
          </a:xfrm>
          <a:prstGeom prst="rect">
            <a:avLst/>
          </a:prstGeom>
        </p:spPr>
        <p:txBody>
          <a:bodyPr anchor="t" rtlCol="false" tIns="0" lIns="0" bIns="0" rIns="0">
            <a:spAutoFit/>
          </a:bodyPr>
          <a:lstStyle/>
          <a:p>
            <a:pPr algn="l">
              <a:lnSpc>
                <a:spcPts val="11200"/>
              </a:lnSpc>
            </a:pPr>
            <a:r>
              <a:rPr lang="en-US" sz="8000">
                <a:solidFill>
                  <a:srgbClr val="FF6100"/>
                </a:solidFill>
                <a:latin typeface="Arial Bold Italics"/>
              </a:rPr>
              <a:t>A Life In Time</a:t>
            </a:r>
          </a:p>
        </p:txBody>
      </p:sp>
      <p:sp>
        <p:nvSpPr>
          <p:cNvPr name="TextBox 8" id="8"/>
          <p:cNvSpPr txBox="true"/>
          <p:nvPr/>
        </p:nvSpPr>
        <p:spPr>
          <a:xfrm rot="0">
            <a:off x="1028700" y="2139949"/>
            <a:ext cx="15609955" cy="4798695"/>
          </a:xfrm>
          <a:prstGeom prst="rect">
            <a:avLst/>
          </a:prstGeom>
        </p:spPr>
        <p:txBody>
          <a:bodyPr anchor="t" rtlCol="false" tIns="0" lIns="0" bIns="0" rIns="0">
            <a:spAutoFit/>
          </a:bodyPr>
          <a:lstStyle/>
          <a:p>
            <a:pPr algn="l" marL="582928" indent="-291464" lvl="1">
              <a:lnSpc>
                <a:spcPts val="3779"/>
              </a:lnSpc>
              <a:buFont typeface="Arial"/>
              <a:buChar char="•"/>
            </a:pPr>
            <a:r>
              <a:rPr lang="en-US" sz="2699">
                <a:solidFill>
                  <a:srgbClr val="000000"/>
                </a:solidFill>
                <a:latin typeface="Arial Bold"/>
              </a:rPr>
              <a:t>If you are interested in researching your family’s history, you could ask your older relatives if any of your ancestors was famous or if you are related to anyone who was involved in an important historical events such as World War I, the 1916 Rising or the Civil War. </a:t>
            </a:r>
          </a:p>
          <a:p>
            <a:pPr algn="l" marL="582928" indent="-291464" lvl="1">
              <a:lnSpc>
                <a:spcPts val="3779"/>
              </a:lnSpc>
              <a:buFont typeface="Arial"/>
              <a:buChar char="•"/>
            </a:pPr>
            <a:r>
              <a:rPr lang="en-US" sz="2699">
                <a:solidFill>
                  <a:srgbClr val="000000"/>
                </a:solidFill>
                <a:latin typeface="Arial"/>
              </a:rPr>
              <a:t>If you choose to look at local history, investigate: </a:t>
            </a:r>
          </a:p>
          <a:p>
            <a:pPr algn="l" marL="1165857" indent="-388619" lvl="2">
              <a:lnSpc>
                <a:spcPts val="3779"/>
              </a:lnSpc>
              <a:buFont typeface="Arial"/>
              <a:buChar char="⚬"/>
            </a:pPr>
            <a:r>
              <a:rPr lang="en-US" sz="2699">
                <a:solidFill>
                  <a:srgbClr val="000000"/>
                </a:solidFill>
                <a:latin typeface="Arial"/>
              </a:rPr>
              <a:t>If there are any interesting buildings (such as a castle, a ruin or a workhouse) or monuments near you. </a:t>
            </a:r>
          </a:p>
          <a:p>
            <a:pPr algn="l" marL="1165857" indent="-388619" lvl="2">
              <a:lnSpc>
                <a:spcPts val="3779"/>
              </a:lnSpc>
              <a:buFont typeface="Arial"/>
              <a:buChar char="⚬"/>
            </a:pPr>
            <a:r>
              <a:rPr lang="en-US" sz="2699">
                <a:solidFill>
                  <a:srgbClr val="000000"/>
                </a:solidFill>
                <a:latin typeface="Arial"/>
              </a:rPr>
              <a:t>If your local area was the side of an important historical event (such as a battle)</a:t>
            </a:r>
          </a:p>
          <a:p>
            <a:pPr algn="l" marL="1165857" indent="-388619" lvl="2">
              <a:lnSpc>
                <a:spcPts val="3779"/>
              </a:lnSpc>
              <a:buFont typeface="Arial"/>
              <a:buChar char="⚬"/>
            </a:pPr>
            <a:r>
              <a:rPr lang="en-US" sz="2699">
                <a:solidFill>
                  <a:srgbClr val="000000"/>
                </a:solidFill>
                <a:latin typeface="Arial"/>
              </a:rPr>
              <a:t>What your local area was like at a certain time in the past (for example, in the 1920s)</a:t>
            </a:r>
          </a:p>
          <a:p>
            <a:pPr algn="l" marL="1165857" indent="-388619" lvl="2">
              <a:lnSpc>
                <a:spcPts val="3779"/>
              </a:lnSpc>
              <a:buFont typeface="Arial"/>
              <a:buChar char="⚬"/>
            </a:pPr>
            <a:r>
              <a:rPr lang="en-US" sz="2699">
                <a:solidFill>
                  <a:srgbClr val="000000"/>
                </a:solidFill>
                <a:latin typeface="Arial"/>
              </a:rPr>
              <a:t>Find out the meaning of local placenames</a:t>
            </a:r>
          </a:p>
          <a:p>
            <a:pPr algn="l" marL="1165857" indent="-388619" lvl="2">
              <a:lnSpc>
                <a:spcPts val="3779"/>
              </a:lnSpc>
              <a:buFont typeface="Arial"/>
              <a:buChar char="⚬"/>
            </a:pPr>
            <a:r>
              <a:rPr lang="en-US" sz="2699">
                <a:solidFill>
                  <a:srgbClr val="000000"/>
                </a:solidFill>
                <a:latin typeface="Arial"/>
              </a:rPr>
              <a:t>How historical events affected your local</a:t>
            </a:r>
          </a:p>
        </p:txBody>
      </p:sp>
      <p:sp>
        <p:nvSpPr>
          <p:cNvPr name="TextBox 9" id="9"/>
          <p:cNvSpPr txBox="true"/>
          <p:nvPr/>
        </p:nvSpPr>
        <p:spPr>
          <a:xfrm rot="5400000">
            <a:off x="13527088" y="4760912"/>
            <a:ext cx="8229600" cy="765174"/>
          </a:xfrm>
          <a:prstGeom prst="rect">
            <a:avLst/>
          </a:prstGeom>
        </p:spPr>
        <p:txBody>
          <a:bodyPr anchor="t" rtlCol="false" tIns="0" lIns="0" bIns="0" rIns="0">
            <a:spAutoFit/>
          </a:bodyPr>
          <a:lstStyle/>
          <a:p>
            <a:pPr algn="ctr">
              <a:lnSpc>
                <a:spcPts val="5600"/>
              </a:lnSpc>
            </a:pPr>
            <a:r>
              <a:rPr lang="en-US" sz="4000">
                <a:solidFill>
                  <a:srgbClr val="FFFFFF"/>
                </a:solidFill>
                <a:latin typeface="Arial Bold"/>
              </a:rPr>
              <a:t>CBA 1: My Place in the Past</a:t>
            </a:r>
          </a:p>
        </p:txBody>
      </p:sp>
      <p:grpSp>
        <p:nvGrpSpPr>
          <p:cNvPr name="Group 10" id="10"/>
          <p:cNvGrpSpPr/>
          <p:nvPr/>
        </p:nvGrpSpPr>
        <p:grpSpPr>
          <a:xfrm rot="0">
            <a:off x="13297462" y="9721305"/>
            <a:ext cx="3641798" cy="565695"/>
            <a:chOff x="0" y="0"/>
            <a:chExt cx="4855730" cy="754261"/>
          </a:xfrm>
        </p:grpSpPr>
        <p:sp>
          <p:nvSpPr>
            <p:cNvPr name="Freeform 11" id="11"/>
            <p:cNvSpPr/>
            <p:nvPr/>
          </p:nvSpPr>
          <p:spPr>
            <a:xfrm flipH="false" flipV="false" rot="0">
              <a:off x="0" y="0"/>
              <a:ext cx="754261" cy="754261"/>
            </a:xfrm>
            <a:custGeom>
              <a:avLst/>
              <a:gdLst/>
              <a:ahLst/>
              <a:cxnLst/>
              <a:rect r="r" b="b" t="t" l="l"/>
              <a:pathLst>
                <a:path h="754261" w="754261">
                  <a:moveTo>
                    <a:pt x="0" y="0"/>
                  </a:moveTo>
                  <a:lnTo>
                    <a:pt x="754261" y="0"/>
                  </a:lnTo>
                  <a:lnTo>
                    <a:pt x="754261" y="754261"/>
                  </a:lnTo>
                  <a:lnTo>
                    <a:pt x="0" y="754261"/>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12" id="12"/>
            <p:cNvSpPr/>
            <p:nvPr/>
          </p:nvSpPr>
          <p:spPr>
            <a:xfrm flipH="false" flipV="false" rot="0">
              <a:off x="881261" y="0"/>
              <a:ext cx="754261" cy="754261"/>
            </a:xfrm>
            <a:custGeom>
              <a:avLst/>
              <a:gdLst/>
              <a:ahLst/>
              <a:cxnLst/>
              <a:rect r="r" b="b" t="t" l="l"/>
              <a:pathLst>
                <a:path h="754261" w="754261">
                  <a:moveTo>
                    <a:pt x="0" y="0"/>
                  </a:moveTo>
                  <a:lnTo>
                    <a:pt x="754260" y="0"/>
                  </a:lnTo>
                  <a:lnTo>
                    <a:pt x="754260" y="754261"/>
                  </a:lnTo>
                  <a:lnTo>
                    <a:pt x="0" y="754261"/>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TextBox 13" id="13"/>
            <p:cNvSpPr txBox="true"/>
            <p:nvPr/>
          </p:nvSpPr>
          <p:spPr>
            <a:xfrm rot="0">
              <a:off x="1760497" y="51164"/>
              <a:ext cx="3095233" cy="575733"/>
            </a:xfrm>
            <a:prstGeom prst="rect">
              <a:avLst/>
            </a:prstGeom>
          </p:spPr>
          <p:txBody>
            <a:bodyPr anchor="t" rtlCol="false" tIns="0" lIns="0" bIns="0" rIns="0">
              <a:spAutoFit/>
            </a:bodyPr>
            <a:lstStyle/>
            <a:p>
              <a:pPr algn="just">
                <a:lnSpc>
                  <a:spcPts val="3200"/>
                </a:lnSpc>
                <a:spcBef>
                  <a:spcPct val="0"/>
                </a:spcBef>
              </a:pPr>
              <a:r>
                <a:rPr lang="en-US" sz="2500">
                  <a:solidFill>
                    <a:srgbClr val="FF6100"/>
                  </a:solidFill>
                  <a:latin typeface="Arial"/>
                </a:rPr>
                <a:t>@MsDoorley</a:t>
              </a:r>
            </a:p>
          </p:txBody>
        </p:sp>
      </p:grpSp>
    </p:spTree>
  </p:cSld>
  <p:clrMapOvr>
    <a:masterClrMapping/>
  </p:clrMapOvr>
</p:sld>
</file>

<file path=ppt/slides/slide5.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grpSp>
        <p:nvGrpSpPr>
          <p:cNvPr name="Group 2" id="2"/>
          <p:cNvGrpSpPr/>
          <p:nvPr/>
        </p:nvGrpSpPr>
        <p:grpSpPr>
          <a:xfrm rot="0">
            <a:off x="0" y="0"/>
            <a:ext cx="685800" cy="10287000"/>
            <a:chOff x="0" y="0"/>
            <a:chExt cx="914400" cy="13716000"/>
          </a:xfrm>
        </p:grpSpPr>
        <p:sp>
          <p:nvSpPr>
            <p:cNvPr name="Freeform 3" id="3"/>
            <p:cNvSpPr/>
            <p:nvPr/>
          </p:nvSpPr>
          <p:spPr>
            <a:xfrm flipH="false" flipV="false" rot="0">
              <a:off x="0" y="0"/>
              <a:ext cx="914400" cy="13716000"/>
            </a:xfrm>
            <a:custGeom>
              <a:avLst/>
              <a:gdLst/>
              <a:ahLst/>
              <a:cxnLst/>
              <a:rect r="r" b="b" t="t" l="l"/>
              <a:pathLst>
                <a:path h="13716000" w="914400">
                  <a:moveTo>
                    <a:pt x="0" y="0"/>
                  </a:moveTo>
                  <a:lnTo>
                    <a:pt x="914400" y="0"/>
                  </a:lnTo>
                  <a:lnTo>
                    <a:pt x="914400" y="13716000"/>
                  </a:lnTo>
                  <a:lnTo>
                    <a:pt x="0" y="13716000"/>
                  </a:lnTo>
                  <a:close/>
                </a:path>
              </a:pathLst>
            </a:custGeom>
            <a:solidFill>
              <a:srgbClr val="FF914D"/>
            </a:solidFill>
          </p:spPr>
        </p:sp>
      </p:grpSp>
      <p:grpSp>
        <p:nvGrpSpPr>
          <p:cNvPr name="Group 4" id="4"/>
          <p:cNvGrpSpPr/>
          <p:nvPr/>
        </p:nvGrpSpPr>
        <p:grpSpPr>
          <a:xfrm rot="0">
            <a:off x="16939260" y="0"/>
            <a:ext cx="1371600" cy="10287000"/>
            <a:chOff x="0" y="0"/>
            <a:chExt cx="1828800" cy="13716000"/>
          </a:xfrm>
        </p:grpSpPr>
        <p:sp>
          <p:nvSpPr>
            <p:cNvPr name="Freeform 5" id="5"/>
            <p:cNvSpPr/>
            <p:nvPr/>
          </p:nvSpPr>
          <p:spPr>
            <a:xfrm flipH="false" flipV="false" rot="0">
              <a:off x="0" y="0"/>
              <a:ext cx="1828800" cy="13716000"/>
            </a:xfrm>
            <a:custGeom>
              <a:avLst/>
              <a:gdLst/>
              <a:ahLst/>
              <a:cxnLst/>
              <a:rect r="r" b="b" t="t" l="l"/>
              <a:pathLst>
                <a:path h="13716000" w="1828800">
                  <a:moveTo>
                    <a:pt x="0" y="0"/>
                  </a:moveTo>
                  <a:lnTo>
                    <a:pt x="1828800" y="0"/>
                  </a:lnTo>
                  <a:lnTo>
                    <a:pt x="1828800" y="13716000"/>
                  </a:lnTo>
                  <a:lnTo>
                    <a:pt x="0" y="13716000"/>
                  </a:lnTo>
                  <a:close/>
                </a:path>
              </a:pathLst>
            </a:custGeom>
            <a:solidFill>
              <a:srgbClr val="FF6100"/>
            </a:solidFill>
          </p:spPr>
        </p:sp>
      </p:grpSp>
      <p:sp>
        <p:nvSpPr>
          <p:cNvPr name="TextBox 6" id="6"/>
          <p:cNvSpPr txBox="true"/>
          <p:nvPr/>
        </p:nvSpPr>
        <p:spPr>
          <a:xfrm rot="-5400000">
            <a:off x="-3736869" y="4806950"/>
            <a:ext cx="8016664" cy="673099"/>
          </a:xfrm>
          <a:prstGeom prst="rect">
            <a:avLst/>
          </a:prstGeom>
        </p:spPr>
        <p:txBody>
          <a:bodyPr anchor="t" rtlCol="false" tIns="0" lIns="0" bIns="0" rIns="0">
            <a:spAutoFit/>
          </a:bodyPr>
          <a:lstStyle/>
          <a:p>
            <a:pPr algn="ctr">
              <a:lnSpc>
                <a:spcPts val="4900"/>
              </a:lnSpc>
            </a:pPr>
            <a:r>
              <a:rPr lang="en-US" sz="3500">
                <a:solidFill>
                  <a:srgbClr val="FFFFFF"/>
                </a:solidFill>
                <a:latin typeface="Arial Bold"/>
              </a:rPr>
              <a:t>Strand One: The Nature of History</a:t>
            </a:r>
          </a:p>
        </p:txBody>
      </p:sp>
      <p:sp>
        <p:nvSpPr>
          <p:cNvPr name="TextBox 7" id="7"/>
          <p:cNvSpPr txBox="true"/>
          <p:nvPr/>
        </p:nvSpPr>
        <p:spPr>
          <a:xfrm rot="0">
            <a:off x="1028700" y="790575"/>
            <a:ext cx="15609955" cy="1152520"/>
          </a:xfrm>
          <a:prstGeom prst="rect">
            <a:avLst/>
          </a:prstGeom>
        </p:spPr>
        <p:txBody>
          <a:bodyPr anchor="t" rtlCol="false" tIns="0" lIns="0" bIns="0" rIns="0">
            <a:spAutoFit/>
          </a:bodyPr>
          <a:lstStyle/>
          <a:p>
            <a:pPr algn="l">
              <a:lnSpc>
                <a:spcPts val="8400"/>
              </a:lnSpc>
            </a:pPr>
            <a:r>
              <a:rPr lang="en-US" sz="6000">
                <a:solidFill>
                  <a:srgbClr val="FF6100"/>
                </a:solidFill>
                <a:latin typeface="Arial Bold"/>
              </a:rPr>
              <a:t>Possible themes or subjects for research</a:t>
            </a:r>
          </a:p>
        </p:txBody>
      </p:sp>
      <p:sp>
        <p:nvSpPr>
          <p:cNvPr name="TextBox 8" id="8"/>
          <p:cNvSpPr txBox="true"/>
          <p:nvPr/>
        </p:nvSpPr>
        <p:spPr>
          <a:xfrm rot="0">
            <a:off x="1028700" y="2149474"/>
            <a:ext cx="7804977" cy="7042150"/>
          </a:xfrm>
          <a:prstGeom prst="rect">
            <a:avLst/>
          </a:prstGeom>
        </p:spPr>
        <p:txBody>
          <a:bodyPr anchor="t" rtlCol="false" tIns="0" lIns="0" bIns="0" rIns="0">
            <a:spAutoFit/>
          </a:bodyPr>
          <a:lstStyle/>
          <a:p>
            <a:pPr algn="ctr">
              <a:lnSpc>
                <a:spcPts val="3499"/>
              </a:lnSpc>
            </a:pPr>
            <a:r>
              <a:rPr lang="en-US" sz="2499">
                <a:solidFill>
                  <a:srgbClr val="000000"/>
                </a:solidFill>
                <a:latin typeface="Arial Bold Italics"/>
              </a:rPr>
              <a:t>Early Christian Ireland</a:t>
            </a:r>
          </a:p>
          <a:p>
            <a:pPr algn="l">
              <a:lnSpc>
                <a:spcPts val="3499"/>
              </a:lnSpc>
            </a:pPr>
            <a:r>
              <a:rPr lang="en-US" sz="2499">
                <a:solidFill>
                  <a:srgbClr val="000000"/>
                </a:solidFill>
                <a:latin typeface="Arial"/>
              </a:rPr>
              <a:t>A monastery in my locality</a:t>
            </a:r>
          </a:p>
          <a:p>
            <a:pPr algn="l">
              <a:lnSpc>
                <a:spcPts val="3499"/>
              </a:lnSpc>
            </a:pPr>
            <a:r>
              <a:rPr lang="en-US" sz="2499">
                <a:solidFill>
                  <a:srgbClr val="000000"/>
                </a:solidFill>
                <a:latin typeface="Arial"/>
              </a:rPr>
              <a:t>Early Christian Art from my locality</a:t>
            </a:r>
          </a:p>
          <a:p>
            <a:pPr algn="l">
              <a:lnSpc>
                <a:spcPts val="3499"/>
              </a:lnSpc>
            </a:pPr>
            <a:r>
              <a:rPr lang="en-US" sz="2499">
                <a:solidFill>
                  <a:srgbClr val="000000"/>
                </a:solidFill>
                <a:latin typeface="Arial"/>
              </a:rPr>
              <a:t>The life of a local monk or saint</a:t>
            </a:r>
          </a:p>
          <a:p>
            <a:pPr algn="ctr">
              <a:lnSpc>
                <a:spcPts val="3499"/>
              </a:lnSpc>
            </a:pPr>
            <a:r>
              <a:rPr lang="en-US" sz="2499">
                <a:solidFill>
                  <a:srgbClr val="000000"/>
                </a:solidFill>
                <a:latin typeface="Arial Bold Italics"/>
              </a:rPr>
              <a:t>The Irish Plantations</a:t>
            </a:r>
          </a:p>
          <a:p>
            <a:pPr algn="l">
              <a:lnSpc>
                <a:spcPts val="3499"/>
              </a:lnSpc>
            </a:pPr>
            <a:r>
              <a:rPr lang="en-US" sz="2499">
                <a:solidFill>
                  <a:srgbClr val="000000"/>
                </a:solidFill>
                <a:latin typeface="Arial"/>
              </a:rPr>
              <a:t>The experience of plantation in your locality</a:t>
            </a:r>
          </a:p>
          <a:p>
            <a:pPr algn="l">
              <a:lnSpc>
                <a:spcPts val="3499"/>
              </a:lnSpc>
            </a:pPr>
            <a:r>
              <a:rPr lang="en-US" sz="2499">
                <a:solidFill>
                  <a:srgbClr val="000000"/>
                </a:solidFill>
                <a:latin typeface="Arial"/>
              </a:rPr>
              <a:t>How plantation in your locality influenced identity</a:t>
            </a:r>
          </a:p>
          <a:p>
            <a:pPr algn="l">
              <a:lnSpc>
                <a:spcPts val="3499"/>
              </a:lnSpc>
            </a:pPr>
            <a:r>
              <a:rPr lang="en-US" sz="2499">
                <a:solidFill>
                  <a:srgbClr val="000000"/>
                </a:solidFill>
                <a:latin typeface="Arial"/>
              </a:rPr>
              <a:t>How plantation influenced the development of towns in your locality</a:t>
            </a:r>
          </a:p>
          <a:p>
            <a:pPr algn="l">
              <a:lnSpc>
                <a:spcPts val="3499"/>
              </a:lnSpc>
            </a:pPr>
            <a:r>
              <a:rPr lang="en-US" sz="2499">
                <a:solidFill>
                  <a:srgbClr val="000000"/>
                </a:solidFill>
                <a:latin typeface="Arial"/>
              </a:rPr>
              <a:t>Symbols of identity in your locality</a:t>
            </a:r>
          </a:p>
          <a:p>
            <a:pPr algn="ctr">
              <a:lnSpc>
                <a:spcPts val="3499"/>
              </a:lnSpc>
            </a:pPr>
            <a:r>
              <a:rPr lang="en-US" sz="2499">
                <a:solidFill>
                  <a:srgbClr val="000000"/>
                </a:solidFill>
                <a:latin typeface="Arial Bold Italics"/>
              </a:rPr>
              <a:t>The 1798 Irish Rebellion</a:t>
            </a:r>
          </a:p>
          <a:p>
            <a:pPr algn="l">
              <a:lnSpc>
                <a:spcPts val="3499"/>
              </a:lnSpc>
            </a:pPr>
            <a:r>
              <a:rPr lang="en-US" sz="2499">
                <a:solidFill>
                  <a:srgbClr val="000000"/>
                </a:solidFill>
                <a:latin typeface="Arial"/>
              </a:rPr>
              <a:t>Any United Irishmen leaders from your locality</a:t>
            </a:r>
          </a:p>
          <a:p>
            <a:pPr algn="l">
              <a:lnSpc>
                <a:spcPts val="3499"/>
              </a:lnSpc>
            </a:pPr>
            <a:r>
              <a:rPr lang="en-US" sz="2499">
                <a:solidFill>
                  <a:srgbClr val="000000"/>
                </a:solidFill>
                <a:latin typeface="Arial"/>
              </a:rPr>
              <a:t>Any battles or incidents in your locality</a:t>
            </a:r>
          </a:p>
          <a:p>
            <a:pPr algn="l">
              <a:lnSpc>
                <a:spcPts val="3499"/>
              </a:lnSpc>
            </a:pPr>
            <a:r>
              <a:rPr lang="en-US" sz="2499">
                <a:solidFill>
                  <a:srgbClr val="000000"/>
                </a:solidFill>
                <a:latin typeface="Arial"/>
              </a:rPr>
              <a:t>Any leaders from 19th century rebellions from your locality</a:t>
            </a:r>
          </a:p>
          <a:p>
            <a:pPr algn="l">
              <a:lnSpc>
                <a:spcPts val="3499"/>
              </a:lnSpc>
            </a:pPr>
            <a:r>
              <a:rPr lang="en-US" sz="2499">
                <a:solidFill>
                  <a:srgbClr val="000000"/>
                </a:solidFill>
                <a:latin typeface="Arial"/>
              </a:rPr>
              <a:t>Any family ancestor involved in 19th century rebellions</a:t>
            </a:r>
          </a:p>
        </p:txBody>
      </p:sp>
      <p:sp>
        <p:nvSpPr>
          <p:cNvPr name="TextBox 9" id="9"/>
          <p:cNvSpPr txBox="true"/>
          <p:nvPr/>
        </p:nvSpPr>
        <p:spPr>
          <a:xfrm rot="5400000">
            <a:off x="13527088" y="4760912"/>
            <a:ext cx="8229600" cy="765174"/>
          </a:xfrm>
          <a:prstGeom prst="rect">
            <a:avLst/>
          </a:prstGeom>
        </p:spPr>
        <p:txBody>
          <a:bodyPr anchor="t" rtlCol="false" tIns="0" lIns="0" bIns="0" rIns="0">
            <a:spAutoFit/>
          </a:bodyPr>
          <a:lstStyle/>
          <a:p>
            <a:pPr algn="ctr">
              <a:lnSpc>
                <a:spcPts val="5600"/>
              </a:lnSpc>
            </a:pPr>
            <a:r>
              <a:rPr lang="en-US" sz="4000">
                <a:solidFill>
                  <a:srgbClr val="FFFFFF"/>
                </a:solidFill>
                <a:latin typeface="Arial Bold"/>
              </a:rPr>
              <a:t>CBA 1: My Place in the Past</a:t>
            </a:r>
          </a:p>
        </p:txBody>
      </p:sp>
      <p:sp>
        <p:nvSpPr>
          <p:cNvPr name="TextBox 10" id="10"/>
          <p:cNvSpPr txBox="true"/>
          <p:nvPr/>
        </p:nvSpPr>
        <p:spPr>
          <a:xfrm rot="0">
            <a:off x="8833677" y="2149474"/>
            <a:ext cx="7804977" cy="6604000"/>
          </a:xfrm>
          <a:prstGeom prst="rect">
            <a:avLst/>
          </a:prstGeom>
        </p:spPr>
        <p:txBody>
          <a:bodyPr anchor="t" rtlCol="false" tIns="0" lIns="0" bIns="0" rIns="0">
            <a:spAutoFit/>
          </a:bodyPr>
          <a:lstStyle/>
          <a:p>
            <a:pPr algn="ctr">
              <a:lnSpc>
                <a:spcPts val="3499"/>
              </a:lnSpc>
            </a:pPr>
            <a:r>
              <a:rPr lang="en-US" sz="2499">
                <a:solidFill>
                  <a:srgbClr val="000000"/>
                </a:solidFill>
                <a:latin typeface="Arial Bold Italics"/>
              </a:rPr>
              <a:t>The Great Irish Famine</a:t>
            </a:r>
          </a:p>
          <a:p>
            <a:pPr algn="l">
              <a:lnSpc>
                <a:spcPts val="3499"/>
              </a:lnSpc>
            </a:pPr>
            <a:r>
              <a:rPr lang="en-US" sz="2499">
                <a:solidFill>
                  <a:srgbClr val="000000"/>
                </a:solidFill>
                <a:latin typeface="Arial"/>
              </a:rPr>
              <a:t>Emigration in your locality during the Great Famine</a:t>
            </a:r>
          </a:p>
          <a:p>
            <a:pPr algn="l">
              <a:lnSpc>
                <a:spcPts val="3499"/>
              </a:lnSpc>
            </a:pPr>
            <a:r>
              <a:rPr lang="en-US" sz="2499">
                <a:solidFill>
                  <a:srgbClr val="000000"/>
                </a:solidFill>
                <a:latin typeface="Arial"/>
              </a:rPr>
              <a:t>Famine Population in your locality </a:t>
            </a:r>
          </a:p>
          <a:p>
            <a:pPr algn="l">
              <a:lnSpc>
                <a:spcPts val="3499"/>
              </a:lnSpc>
            </a:pPr>
            <a:r>
              <a:rPr lang="en-US" sz="2499">
                <a:solidFill>
                  <a:srgbClr val="000000"/>
                </a:solidFill>
                <a:latin typeface="Arial"/>
              </a:rPr>
              <a:t>Government famine schemes in your locality</a:t>
            </a:r>
          </a:p>
          <a:p>
            <a:pPr algn="l">
              <a:lnSpc>
                <a:spcPts val="3499"/>
              </a:lnSpc>
            </a:pPr>
            <a:r>
              <a:rPr lang="en-US" sz="2499">
                <a:solidFill>
                  <a:srgbClr val="000000"/>
                </a:solidFill>
                <a:latin typeface="Arial"/>
              </a:rPr>
              <a:t>A local workhouse</a:t>
            </a:r>
          </a:p>
          <a:p>
            <a:pPr algn="l">
              <a:lnSpc>
                <a:spcPts val="3499"/>
              </a:lnSpc>
            </a:pPr>
            <a:r>
              <a:rPr lang="en-US" sz="2499">
                <a:solidFill>
                  <a:srgbClr val="000000"/>
                </a:solidFill>
                <a:latin typeface="Arial"/>
              </a:rPr>
              <a:t>Experiences of a notable local person who helped in the Great Famine</a:t>
            </a:r>
          </a:p>
          <a:p>
            <a:pPr algn="l">
              <a:lnSpc>
                <a:spcPts val="3499"/>
              </a:lnSpc>
            </a:pPr>
            <a:r>
              <a:rPr lang="en-US" sz="2499">
                <a:solidFill>
                  <a:srgbClr val="000000"/>
                </a:solidFill>
                <a:latin typeface="Arial"/>
              </a:rPr>
              <a:t>The Earl Grey Scheme in your locality</a:t>
            </a:r>
          </a:p>
          <a:p>
            <a:pPr algn="l">
              <a:lnSpc>
                <a:spcPts val="3499"/>
              </a:lnSpc>
            </a:pPr>
            <a:r>
              <a:rPr lang="en-US" sz="2499">
                <a:solidFill>
                  <a:srgbClr val="000000"/>
                </a:solidFill>
                <a:latin typeface="Arial"/>
              </a:rPr>
              <a:t>Landlords and the famine in your locality</a:t>
            </a:r>
          </a:p>
          <a:p>
            <a:pPr algn="l">
              <a:lnSpc>
                <a:spcPts val="3499"/>
              </a:lnSpc>
            </a:pPr>
            <a:r>
              <a:rPr lang="en-US" sz="2499">
                <a:solidFill>
                  <a:srgbClr val="000000"/>
                </a:solidFill>
                <a:latin typeface="Arial"/>
              </a:rPr>
              <a:t>Emigration from your locality in later years</a:t>
            </a:r>
          </a:p>
          <a:p>
            <a:pPr algn="l">
              <a:lnSpc>
                <a:spcPts val="3499"/>
              </a:lnSpc>
            </a:pPr>
            <a:r>
              <a:rPr lang="en-US" sz="2499">
                <a:solidFill>
                  <a:srgbClr val="000000"/>
                </a:solidFill>
                <a:latin typeface="Arial"/>
              </a:rPr>
              <a:t>How newspapers reported the Great Famine in your locality (for a short period)</a:t>
            </a:r>
          </a:p>
          <a:p>
            <a:pPr algn="ctr">
              <a:lnSpc>
                <a:spcPts val="3499"/>
              </a:lnSpc>
            </a:pPr>
            <a:r>
              <a:rPr lang="en-US" sz="2499">
                <a:solidFill>
                  <a:srgbClr val="000000"/>
                </a:solidFill>
                <a:latin typeface="Arial Bold Italics"/>
              </a:rPr>
              <a:t>Catholic Emancipation</a:t>
            </a:r>
          </a:p>
          <a:p>
            <a:pPr algn="l">
              <a:lnSpc>
                <a:spcPts val="3499"/>
              </a:lnSpc>
            </a:pPr>
            <a:r>
              <a:rPr lang="en-US" sz="2499">
                <a:solidFill>
                  <a:srgbClr val="000000"/>
                </a:solidFill>
                <a:latin typeface="Arial"/>
              </a:rPr>
              <a:t>An O’Connell Repeal meeting in your locality</a:t>
            </a:r>
          </a:p>
          <a:p>
            <a:pPr algn="l">
              <a:lnSpc>
                <a:spcPts val="3499"/>
              </a:lnSpc>
            </a:pPr>
          </a:p>
        </p:txBody>
      </p:sp>
      <p:grpSp>
        <p:nvGrpSpPr>
          <p:cNvPr name="Group 11" id="11"/>
          <p:cNvGrpSpPr/>
          <p:nvPr/>
        </p:nvGrpSpPr>
        <p:grpSpPr>
          <a:xfrm rot="0">
            <a:off x="13297462" y="9721305"/>
            <a:ext cx="3641798" cy="565695"/>
            <a:chOff x="0" y="0"/>
            <a:chExt cx="4855730" cy="754261"/>
          </a:xfrm>
        </p:grpSpPr>
        <p:sp>
          <p:nvSpPr>
            <p:cNvPr name="Freeform 12" id="12"/>
            <p:cNvSpPr/>
            <p:nvPr/>
          </p:nvSpPr>
          <p:spPr>
            <a:xfrm flipH="false" flipV="false" rot="0">
              <a:off x="0" y="0"/>
              <a:ext cx="754261" cy="754261"/>
            </a:xfrm>
            <a:custGeom>
              <a:avLst/>
              <a:gdLst/>
              <a:ahLst/>
              <a:cxnLst/>
              <a:rect r="r" b="b" t="t" l="l"/>
              <a:pathLst>
                <a:path h="754261" w="754261">
                  <a:moveTo>
                    <a:pt x="0" y="0"/>
                  </a:moveTo>
                  <a:lnTo>
                    <a:pt x="754261" y="0"/>
                  </a:lnTo>
                  <a:lnTo>
                    <a:pt x="754261" y="754261"/>
                  </a:lnTo>
                  <a:lnTo>
                    <a:pt x="0" y="754261"/>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13" id="13"/>
            <p:cNvSpPr/>
            <p:nvPr/>
          </p:nvSpPr>
          <p:spPr>
            <a:xfrm flipH="false" flipV="false" rot="0">
              <a:off x="881261" y="0"/>
              <a:ext cx="754261" cy="754261"/>
            </a:xfrm>
            <a:custGeom>
              <a:avLst/>
              <a:gdLst/>
              <a:ahLst/>
              <a:cxnLst/>
              <a:rect r="r" b="b" t="t" l="l"/>
              <a:pathLst>
                <a:path h="754261" w="754261">
                  <a:moveTo>
                    <a:pt x="0" y="0"/>
                  </a:moveTo>
                  <a:lnTo>
                    <a:pt x="754260" y="0"/>
                  </a:lnTo>
                  <a:lnTo>
                    <a:pt x="754260" y="754261"/>
                  </a:lnTo>
                  <a:lnTo>
                    <a:pt x="0" y="754261"/>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TextBox 14" id="14"/>
            <p:cNvSpPr txBox="true"/>
            <p:nvPr/>
          </p:nvSpPr>
          <p:spPr>
            <a:xfrm rot="0">
              <a:off x="1760497" y="51164"/>
              <a:ext cx="3095233" cy="575733"/>
            </a:xfrm>
            <a:prstGeom prst="rect">
              <a:avLst/>
            </a:prstGeom>
          </p:spPr>
          <p:txBody>
            <a:bodyPr anchor="t" rtlCol="false" tIns="0" lIns="0" bIns="0" rIns="0">
              <a:spAutoFit/>
            </a:bodyPr>
            <a:lstStyle/>
            <a:p>
              <a:pPr algn="just">
                <a:lnSpc>
                  <a:spcPts val="3200"/>
                </a:lnSpc>
                <a:spcBef>
                  <a:spcPct val="0"/>
                </a:spcBef>
              </a:pPr>
              <a:r>
                <a:rPr lang="en-US" sz="2500">
                  <a:solidFill>
                    <a:srgbClr val="FF6100"/>
                  </a:solidFill>
                  <a:latin typeface="Arial"/>
                </a:rPr>
                <a:t>@MsDoorley</a:t>
              </a:r>
            </a:p>
          </p:txBody>
        </p:sp>
      </p:grpSp>
    </p:spTree>
  </p:cSld>
  <p:clrMapOvr>
    <a:masterClrMapping/>
  </p:clrMapOvr>
</p:sld>
</file>

<file path=ppt/slides/slide6.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grpSp>
        <p:nvGrpSpPr>
          <p:cNvPr name="Group 2" id="2"/>
          <p:cNvGrpSpPr/>
          <p:nvPr/>
        </p:nvGrpSpPr>
        <p:grpSpPr>
          <a:xfrm rot="0">
            <a:off x="0" y="0"/>
            <a:ext cx="685800" cy="10287000"/>
            <a:chOff x="0" y="0"/>
            <a:chExt cx="914400" cy="13716000"/>
          </a:xfrm>
        </p:grpSpPr>
        <p:sp>
          <p:nvSpPr>
            <p:cNvPr name="Freeform 3" id="3"/>
            <p:cNvSpPr/>
            <p:nvPr/>
          </p:nvSpPr>
          <p:spPr>
            <a:xfrm flipH="false" flipV="false" rot="0">
              <a:off x="0" y="0"/>
              <a:ext cx="914400" cy="13716000"/>
            </a:xfrm>
            <a:custGeom>
              <a:avLst/>
              <a:gdLst/>
              <a:ahLst/>
              <a:cxnLst/>
              <a:rect r="r" b="b" t="t" l="l"/>
              <a:pathLst>
                <a:path h="13716000" w="914400">
                  <a:moveTo>
                    <a:pt x="0" y="0"/>
                  </a:moveTo>
                  <a:lnTo>
                    <a:pt x="914400" y="0"/>
                  </a:lnTo>
                  <a:lnTo>
                    <a:pt x="914400" y="13716000"/>
                  </a:lnTo>
                  <a:lnTo>
                    <a:pt x="0" y="13716000"/>
                  </a:lnTo>
                  <a:close/>
                </a:path>
              </a:pathLst>
            </a:custGeom>
            <a:solidFill>
              <a:srgbClr val="FF914D"/>
            </a:solidFill>
          </p:spPr>
        </p:sp>
      </p:grpSp>
      <p:grpSp>
        <p:nvGrpSpPr>
          <p:cNvPr name="Group 4" id="4"/>
          <p:cNvGrpSpPr/>
          <p:nvPr/>
        </p:nvGrpSpPr>
        <p:grpSpPr>
          <a:xfrm rot="0">
            <a:off x="16939260" y="0"/>
            <a:ext cx="1371600" cy="10287000"/>
            <a:chOff x="0" y="0"/>
            <a:chExt cx="1828800" cy="13716000"/>
          </a:xfrm>
        </p:grpSpPr>
        <p:sp>
          <p:nvSpPr>
            <p:cNvPr name="Freeform 5" id="5"/>
            <p:cNvSpPr/>
            <p:nvPr/>
          </p:nvSpPr>
          <p:spPr>
            <a:xfrm flipH="false" flipV="false" rot="0">
              <a:off x="0" y="0"/>
              <a:ext cx="1828800" cy="13716000"/>
            </a:xfrm>
            <a:custGeom>
              <a:avLst/>
              <a:gdLst/>
              <a:ahLst/>
              <a:cxnLst/>
              <a:rect r="r" b="b" t="t" l="l"/>
              <a:pathLst>
                <a:path h="13716000" w="1828800">
                  <a:moveTo>
                    <a:pt x="0" y="0"/>
                  </a:moveTo>
                  <a:lnTo>
                    <a:pt x="1828800" y="0"/>
                  </a:lnTo>
                  <a:lnTo>
                    <a:pt x="1828800" y="13716000"/>
                  </a:lnTo>
                  <a:lnTo>
                    <a:pt x="0" y="13716000"/>
                  </a:lnTo>
                  <a:close/>
                </a:path>
              </a:pathLst>
            </a:custGeom>
            <a:solidFill>
              <a:srgbClr val="FF6100"/>
            </a:solidFill>
          </p:spPr>
        </p:sp>
      </p:grpSp>
      <p:sp>
        <p:nvSpPr>
          <p:cNvPr name="TextBox 6" id="6"/>
          <p:cNvSpPr txBox="true"/>
          <p:nvPr/>
        </p:nvSpPr>
        <p:spPr>
          <a:xfrm rot="-5400000">
            <a:off x="-3736869" y="4806950"/>
            <a:ext cx="8016664" cy="673099"/>
          </a:xfrm>
          <a:prstGeom prst="rect">
            <a:avLst/>
          </a:prstGeom>
        </p:spPr>
        <p:txBody>
          <a:bodyPr anchor="t" rtlCol="false" tIns="0" lIns="0" bIns="0" rIns="0">
            <a:spAutoFit/>
          </a:bodyPr>
          <a:lstStyle/>
          <a:p>
            <a:pPr algn="ctr">
              <a:lnSpc>
                <a:spcPts val="4900"/>
              </a:lnSpc>
            </a:pPr>
            <a:r>
              <a:rPr lang="en-US" sz="3500">
                <a:solidFill>
                  <a:srgbClr val="FFFFFF"/>
                </a:solidFill>
                <a:latin typeface="Arial Bold"/>
              </a:rPr>
              <a:t>Strand One: The Nature of History</a:t>
            </a:r>
          </a:p>
        </p:txBody>
      </p:sp>
      <p:sp>
        <p:nvSpPr>
          <p:cNvPr name="TextBox 7" id="7"/>
          <p:cNvSpPr txBox="true"/>
          <p:nvPr/>
        </p:nvSpPr>
        <p:spPr>
          <a:xfrm rot="0">
            <a:off x="1028700" y="-238125"/>
            <a:ext cx="15609955" cy="1152520"/>
          </a:xfrm>
          <a:prstGeom prst="rect">
            <a:avLst/>
          </a:prstGeom>
        </p:spPr>
        <p:txBody>
          <a:bodyPr anchor="t" rtlCol="false" tIns="0" lIns="0" bIns="0" rIns="0">
            <a:spAutoFit/>
          </a:bodyPr>
          <a:lstStyle/>
          <a:p>
            <a:pPr algn="l">
              <a:lnSpc>
                <a:spcPts val="8400"/>
              </a:lnSpc>
            </a:pPr>
            <a:r>
              <a:rPr lang="en-US" sz="6000">
                <a:solidFill>
                  <a:srgbClr val="FF6100"/>
                </a:solidFill>
                <a:latin typeface="Arial Bold"/>
              </a:rPr>
              <a:t>Possible themes or subjects for research</a:t>
            </a:r>
          </a:p>
        </p:txBody>
      </p:sp>
      <p:sp>
        <p:nvSpPr>
          <p:cNvPr name="TextBox 8" id="8"/>
          <p:cNvSpPr txBox="true"/>
          <p:nvPr/>
        </p:nvSpPr>
        <p:spPr>
          <a:xfrm rot="0">
            <a:off x="1028700" y="1120774"/>
            <a:ext cx="7804977" cy="8794750"/>
          </a:xfrm>
          <a:prstGeom prst="rect">
            <a:avLst/>
          </a:prstGeom>
        </p:spPr>
        <p:txBody>
          <a:bodyPr anchor="t" rtlCol="false" tIns="0" lIns="0" bIns="0" rIns="0">
            <a:spAutoFit/>
          </a:bodyPr>
          <a:lstStyle/>
          <a:p>
            <a:pPr algn="ctr">
              <a:lnSpc>
                <a:spcPts val="3499"/>
              </a:lnSpc>
            </a:pPr>
            <a:r>
              <a:rPr lang="en-US" sz="2499">
                <a:solidFill>
                  <a:srgbClr val="000000"/>
                </a:solidFill>
                <a:latin typeface="Arial Bold Italics"/>
              </a:rPr>
              <a:t>Ireland 1884-1914</a:t>
            </a:r>
          </a:p>
          <a:p>
            <a:pPr algn="l">
              <a:lnSpc>
                <a:spcPts val="3499"/>
              </a:lnSpc>
            </a:pPr>
            <a:r>
              <a:rPr lang="en-US" sz="2499">
                <a:solidFill>
                  <a:srgbClr val="000000"/>
                </a:solidFill>
                <a:latin typeface="Arial"/>
              </a:rPr>
              <a:t>A Home Rule MP from your locality</a:t>
            </a:r>
          </a:p>
          <a:p>
            <a:pPr algn="l">
              <a:lnSpc>
                <a:spcPts val="3499"/>
              </a:lnSpc>
            </a:pPr>
            <a:r>
              <a:rPr lang="en-US" sz="2499">
                <a:solidFill>
                  <a:srgbClr val="000000"/>
                </a:solidFill>
                <a:latin typeface="Arial"/>
              </a:rPr>
              <a:t>A Home Rule election from your local newspapers</a:t>
            </a:r>
          </a:p>
          <a:p>
            <a:pPr algn="l">
              <a:lnSpc>
                <a:spcPts val="3499"/>
              </a:lnSpc>
            </a:pPr>
            <a:r>
              <a:rPr lang="en-US" sz="2499">
                <a:solidFill>
                  <a:srgbClr val="000000"/>
                </a:solidFill>
                <a:latin typeface="Arial"/>
              </a:rPr>
              <a:t>The history of your local GAA club</a:t>
            </a:r>
          </a:p>
          <a:p>
            <a:pPr algn="l">
              <a:lnSpc>
                <a:spcPts val="3499"/>
              </a:lnSpc>
            </a:pPr>
            <a:r>
              <a:rPr lang="en-US" sz="2499">
                <a:solidFill>
                  <a:srgbClr val="000000"/>
                </a:solidFill>
                <a:latin typeface="Arial"/>
              </a:rPr>
              <a:t>A famous footballer or hurler from your locality</a:t>
            </a:r>
          </a:p>
          <a:p>
            <a:pPr algn="l">
              <a:lnSpc>
                <a:spcPts val="3499"/>
              </a:lnSpc>
            </a:pPr>
            <a:r>
              <a:rPr lang="en-US" sz="2499">
                <a:solidFill>
                  <a:srgbClr val="000000"/>
                </a:solidFill>
                <a:latin typeface="Arial"/>
              </a:rPr>
              <a:t>A famous ladies footballer or camogie player from your county</a:t>
            </a:r>
          </a:p>
          <a:p>
            <a:pPr algn="l">
              <a:lnSpc>
                <a:spcPts val="3499"/>
              </a:lnSpc>
            </a:pPr>
            <a:r>
              <a:rPr lang="en-US" sz="2499">
                <a:solidFill>
                  <a:srgbClr val="000000"/>
                </a:solidFill>
                <a:latin typeface="Arial"/>
              </a:rPr>
              <a:t>A famous handballer from your county</a:t>
            </a:r>
          </a:p>
          <a:p>
            <a:pPr algn="l">
              <a:lnSpc>
                <a:spcPts val="3499"/>
              </a:lnSpc>
            </a:pPr>
            <a:r>
              <a:rPr lang="en-US" sz="2499">
                <a:solidFill>
                  <a:srgbClr val="000000"/>
                </a:solidFill>
                <a:latin typeface="Arial"/>
              </a:rPr>
              <a:t>A famous event involving the GAA in your county</a:t>
            </a:r>
          </a:p>
          <a:p>
            <a:pPr algn="l">
              <a:lnSpc>
                <a:spcPts val="3499"/>
              </a:lnSpc>
            </a:pPr>
            <a:r>
              <a:rPr lang="en-US" sz="2499">
                <a:solidFill>
                  <a:srgbClr val="000000"/>
                </a:solidFill>
                <a:latin typeface="Arial"/>
              </a:rPr>
              <a:t>Your family involvement in the GAA</a:t>
            </a:r>
          </a:p>
          <a:p>
            <a:pPr algn="ctr">
              <a:lnSpc>
                <a:spcPts val="3499"/>
              </a:lnSpc>
            </a:pPr>
            <a:r>
              <a:rPr lang="en-US" sz="2499">
                <a:solidFill>
                  <a:srgbClr val="000000"/>
                </a:solidFill>
                <a:latin typeface="Arial Bold Italics"/>
              </a:rPr>
              <a:t>Ireland 1916-1923</a:t>
            </a:r>
          </a:p>
          <a:p>
            <a:pPr algn="l">
              <a:lnSpc>
                <a:spcPts val="3499"/>
              </a:lnSpc>
            </a:pPr>
            <a:r>
              <a:rPr lang="en-US" sz="2499">
                <a:solidFill>
                  <a:srgbClr val="000000"/>
                </a:solidFill>
                <a:latin typeface="Arial"/>
              </a:rPr>
              <a:t>The Irish Volunteers or Southern Unionists in your locality</a:t>
            </a:r>
          </a:p>
          <a:p>
            <a:pPr algn="l">
              <a:lnSpc>
                <a:spcPts val="3499"/>
              </a:lnSpc>
            </a:pPr>
            <a:r>
              <a:rPr lang="en-US" sz="2499">
                <a:solidFill>
                  <a:srgbClr val="000000"/>
                </a:solidFill>
                <a:latin typeface="Arial"/>
              </a:rPr>
              <a:t>Irish/National Volunteers enlisting in WWI</a:t>
            </a:r>
          </a:p>
          <a:p>
            <a:pPr algn="l">
              <a:lnSpc>
                <a:spcPts val="3499"/>
              </a:lnSpc>
            </a:pPr>
            <a:r>
              <a:rPr lang="en-US" sz="2499">
                <a:solidFill>
                  <a:srgbClr val="000000"/>
                </a:solidFill>
                <a:latin typeface="Arial"/>
              </a:rPr>
              <a:t>Aspects of the 1916 Rising in your locality</a:t>
            </a:r>
          </a:p>
          <a:p>
            <a:pPr algn="l">
              <a:lnSpc>
                <a:spcPts val="3499"/>
              </a:lnSpc>
            </a:pPr>
            <a:r>
              <a:rPr lang="en-US" sz="2499">
                <a:solidFill>
                  <a:srgbClr val="000000"/>
                </a:solidFill>
                <a:latin typeface="Arial"/>
              </a:rPr>
              <a:t>Local aspects of the Conscription Crisis, 1918</a:t>
            </a:r>
          </a:p>
          <a:p>
            <a:pPr algn="l">
              <a:lnSpc>
                <a:spcPts val="3499"/>
              </a:lnSpc>
            </a:pPr>
            <a:r>
              <a:rPr lang="en-US" sz="2499">
                <a:solidFill>
                  <a:srgbClr val="000000"/>
                </a:solidFill>
                <a:latin typeface="Arial"/>
              </a:rPr>
              <a:t>A local leader in the War of Independence</a:t>
            </a:r>
          </a:p>
          <a:p>
            <a:pPr algn="l">
              <a:lnSpc>
                <a:spcPts val="3499"/>
              </a:lnSpc>
            </a:pPr>
            <a:r>
              <a:rPr lang="en-US" sz="2499">
                <a:solidFill>
                  <a:srgbClr val="000000"/>
                </a:solidFill>
                <a:latin typeface="Arial"/>
              </a:rPr>
              <a:t>Local events in the War of Independence</a:t>
            </a:r>
          </a:p>
          <a:p>
            <a:pPr algn="l">
              <a:lnSpc>
                <a:spcPts val="3499"/>
              </a:lnSpc>
            </a:pPr>
            <a:r>
              <a:rPr lang="en-US" sz="2499">
                <a:solidFill>
                  <a:srgbClr val="000000"/>
                </a:solidFill>
                <a:latin typeface="Arial"/>
              </a:rPr>
              <a:t>British Army barracks in your locality</a:t>
            </a:r>
          </a:p>
          <a:p>
            <a:pPr algn="l">
              <a:lnSpc>
                <a:spcPts val="3499"/>
              </a:lnSpc>
            </a:pPr>
            <a:r>
              <a:rPr lang="en-US" sz="2499">
                <a:solidFill>
                  <a:srgbClr val="000000"/>
                </a:solidFill>
                <a:latin typeface="Arial"/>
              </a:rPr>
              <a:t>Local events of the Irish Civil War</a:t>
            </a:r>
          </a:p>
        </p:txBody>
      </p:sp>
      <p:sp>
        <p:nvSpPr>
          <p:cNvPr name="TextBox 9" id="9"/>
          <p:cNvSpPr txBox="true"/>
          <p:nvPr/>
        </p:nvSpPr>
        <p:spPr>
          <a:xfrm rot="5400000">
            <a:off x="13527088" y="4760912"/>
            <a:ext cx="8229600" cy="765174"/>
          </a:xfrm>
          <a:prstGeom prst="rect">
            <a:avLst/>
          </a:prstGeom>
        </p:spPr>
        <p:txBody>
          <a:bodyPr anchor="t" rtlCol="false" tIns="0" lIns="0" bIns="0" rIns="0">
            <a:spAutoFit/>
          </a:bodyPr>
          <a:lstStyle/>
          <a:p>
            <a:pPr algn="ctr">
              <a:lnSpc>
                <a:spcPts val="5600"/>
              </a:lnSpc>
            </a:pPr>
            <a:r>
              <a:rPr lang="en-US" sz="4000">
                <a:solidFill>
                  <a:srgbClr val="FFFFFF"/>
                </a:solidFill>
                <a:latin typeface="Arial Bold"/>
              </a:rPr>
              <a:t>CBA 1: My Place in the Past</a:t>
            </a:r>
          </a:p>
        </p:txBody>
      </p:sp>
      <p:sp>
        <p:nvSpPr>
          <p:cNvPr name="TextBox 10" id="10"/>
          <p:cNvSpPr txBox="true"/>
          <p:nvPr/>
        </p:nvSpPr>
        <p:spPr>
          <a:xfrm rot="0">
            <a:off x="8833677" y="1120774"/>
            <a:ext cx="7804977" cy="7042150"/>
          </a:xfrm>
          <a:prstGeom prst="rect">
            <a:avLst/>
          </a:prstGeom>
        </p:spPr>
        <p:txBody>
          <a:bodyPr anchor="t" rtlCol="false" tIns="0" lIns="0" bIns="0" rIns="0">
            <a:spAutoFit/>
          </a:bodyPr>
          <a:lstStyle/>
          <a:p>
            <a:pPr algn="ctr">
              <a:lnSpc>
                <a:spcPts val="3499"/>
              </a:lnSpc>
            </a:pPr>
            <a:r>
              <a:rPr lang="en-US" sz="2499">
                <a:solidFill>
                  <a:srgbClr val="000000"/>
                </a:solidFill>
                <a:latin typeface="Arial Bold Italics"/>
              </a:rPr>
              <a:t>Impact of World War II on Ireland</a:t>
            </a:r>
          </a:p>
          <a:p>
            <a:pPr algn="l">
              <a:lnSpc>
                <a:spcPts val="3499"/>
              </a:lnSpc>
            </a:pPr>
            <a:r>
              <a:rPr lang="en-US" sz="2499">
                <a:solidFill>
                  <a:srgbClr val="000000"/>
                </a:solidFill>
                <a:latin typeface="Arial"/>
              </a:rPr>
              <a:t>An Allied or German plane crash in your locality</a:t>
            </a:r>
          </a:p>
          <a:p>
            <a:pPr algn="l">
              <a:lnSpc>
                <a:spcPts val="3499"/>
              </a:lnSpc>
            </a:pPr>
            <a:r>
              <a:rPr lang="en-US" sz="2499">
                <a:solidFill>
                  <a:srgbClr val="000000"/>
                </a:solidFill>
                <a:latin typeface="Arial"/>
              </a:rPr>
              <a:t>An army barracks in your locality</a:t>
            </a:r>
          </a:p>
          <a:p>
            <a:pPr algn="l">
              <a:lnSpc>
                <a:spcPts val="3499"/>
              </a:lnSpc>
            </a:pPr>
            <a:r>
              <a:rPr lang="en-US" sz="2499">
                <a:solidFill>
                  <a:srgbClr val="000000"/>
                </a:solidFill>
                <a:latin typeface="Arial"/>
              </a:rPr>
              <a:t>How your local newspaper reported on life in Ireland during WWII</a:t>
            </a:r>
          </a:p>
          <a:p>
            <a:pPr algn="l">
              <a:lnSpc>
                <a:spcPts val="3499"/>
              </a:lnSpc>
            </a:pPr>
            <a:r>
              <a:rPr lang="en-US" sz="2499">
                <a:solidFill>
                  <a:srgbClr val="000000"/>
                </a:solidFill>
                <a:latin typeface="Arial"/>
              </a:rPr>
              <a:t>A German bombing in your locality</a:t>
            </a:r>
          </a:p>
          <a:p>
            <a:pPr algn="l">
              <a:lnSpc>
                <a:spcPts val="3499"/>
              </a:lnSpc>
            </a:pPr>
            <a:r>
              <a:rPr lang="en-US" sz="2499">
                <a:solidFill>
                  <a:srgbClr val="000000"/>
                </a:solidFill>
                <a:latin typeface="Arial"/>
              </a:rPr>
              <a:t>An Irish Victorian Cross recipient of World War II from your locality</a:t>
            </a:r>
          </a:p>
          <a:p>
            <a:pPr algn="l">
              <a:lnSpc>
                <a:spcPts val="3499"/>
              </a:lnSpc>
            </a:pPr>
            <a:r>
              <a:rPr lang="en-US" sz="2499">
                <a:solidFill>
                  <a:srgbClr val="000000"/>
                </a:solidFill>
                <a:latin typeface="Arial"/>
              </a:rPr>
              <a:t>Turf cutting in your locality during World War II</a:t>
            </a:r>
          </a:p>
          <a:p>
            <a:pPr algn="ctr">
              <a:lnSpc>
                <a:spcPts val="3499"/>
              </a:lnSpc>
            </a:pPr>
            <a:r>
              <a:rPr lang="en-US" sz="2499">
                <a:solidFill>
                  <a:srgbClr val="000000"/>
                </a:solidFill>
                <a:latin typeface="Arial Bold Italics"/>
              </a:rPr>
              <a:t>Women in 20th Century Ireland</a:t>
            </a:r>
          </a:p>
          <a:p>
            <a:pPr algn="l">
              <a:lnSpc>
                <a:spcPts val="3499"/>
              </a:lnSpc>
            </a:pPr>
            <a:r>
              <a:rPr lang="en-US" sz="2499">
                <a:solidFill>
                  <a:srgbClr val="000000"/>
                </a:solidFill>
                <a:latin typeface="Arial"/>
              </a:rPr>
              <a:t>Any women in your locality active in the suffrage campaign or the independence struggle in the early 20th Century</a:t>
            </a:r>
          </a:p>
          <a:p>
            <a:pPr algn="l">
              <a:lnSpc>
                <a:spcPts val="3499"/>
              </a:lnSpc>
            </a:pPr>
            <a:r>
              <a:rPr lang="en-US" sz="2499">
                <a:solidFill>
                  <a:srgbClr val="000000"/>
                </a:solidFill>
                <a:latin typeface="Arial"/>
              </a:rPr>
              <a:t>The Irish Countrywomen’s Association in your locality</a:t>
            </a:r>
          </a:p>
          <a:p>
            <a:pPr algn="l">
              <a:lnSpc>
                <a:spcPts val="3499"/>
              </a:lnSpc>
            </a:pPr>
            <a:r>
              <a:rPr lang="en-US" sz="2499">
                <a:solidFill>
                  <a:srgbClr val="000000"/>
                </a:solidFill>
                <a:latin typeface="Arial"/>
              </a:rPr>
              <a:t>The Irish Housewives Association in your locality</a:t>
            </a:r>
          </a:p>
          <a:p>
            <a:pPr algn="l">
              <a:lnSpc>
                <a:spcPts val="3499"/>
              </a:lnSpc>
            </a:pPr>
            <a:r>
              <a:rPr lang="en-US" sz="2499">
                <a:solidFill>
                  <a:srgbClr val="000000"/>
                </a:solidFill>
                <a:latin typeface="Arial"/>
              </a:rPr>
              <a:t>The Irish Women’s Liberation Movement in your locality</a:t>
            </a:r>
          </a:p>
        </p:txBody>
      </p:sp>
      <p:grpSp>
        <p:nvGrpSpPr>
          <p:cNvPr name="Group 11" id="11"/>
          <p:cNvGrpSpPr/>
          <p:nvPr/>
        </p:nvGrpSpPr>
        <p:grpSpPr>
          <a:xfrm rot="0">
            <a:off x="13297462" y="9721305"/>
            <a:ext cx="3641798" cy="565695"/>
            <a:chOff x="0" y="0"/>
            <a:chExt cx="4855730" cy="754261"/>
          </a:xfrm>
        </p:grpSpPr>
        <p:sp>
          <p:nvSpPr>
            <p:cNvPr name="Freeform 12" id="12"/>
            <p:cNvSpPr/>
            <p:nvPr/>
          </p:nvSpPr>
          <p:spPr>
            <a:xfrm flipH="false" flipV="false" rot="0">
              <a:off x="0" y="0"/>
              <a:ext cx="754261" cy="754261"/>
            </a:xfrm>
            <a:custGeom>
              <a:avLst/>
              <a:gdLst/>
              <a:ahLst/>
              <a:cxnLst/>
              <a:rect r="r" b="b" t="t" l="l"/>
              <a:pathLst>
                <a:path h="754261" w="754261">
                  <a:moveTo>
                    <a:pt x="0" y="0"/>
                  </a:moveTo>
                  <a:lnTo>
                    <a:pt x="754261" y="0"/>
                  </a:lnTo>
                  <a:lnTo>
                    <a:pt x="754261" y="754261"/>
                  </a:lnTo>
                  <a:lnTo>
                    <a:pt x="0" y="754261"/>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13" id="13"/>
            <p:cNvSpPr/>
            <p:nvPr/>
          </p:nvSpPr>
          <p:spPr>
            <a:xfrm flipH="false" flipV="false" rot="0">
              <a:off x="881261" y="0"/>
              <a:ext cx="754261" cy="754261"/>
            </a:xfrm>
            <a:custGeom>
              <a:avLst/>
              <a:gdLst/>
              <a:ahLst/>
              <a:cxnLst/>
              <a:rect r="r" b="b" t="t" l="l"/>
              <a:pathLst>
                <a:path h="754261" w="754261">
                  <a:moveTo>
                    <a:pt x="0" y="0"/>
                  </a:moveTo>
                  <a:lnTo>
                    <a:pt x="754260" y="0"/>
                  </a:lnTo>
                  <a:lnTo>
                    <a:pt x="754260" y="754261"/>
                  </a:lnTo>
                  <a:lnTo>
                    <a:pt x="0" y="754261"/>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TextBox 14" id="14"/>
            <p:cNvSpPr txBox="true"/>
            <p:nvPr/>
          </p:nvSpPr>
          <p:spPr>
            <a:xfrm rot="0">
              <a:off x="1760497" y="51164"/>
              <a:ext cx="3095233" cy="575733"/>
            </a:xfrm>
            <a:prstGeom prst="rect">
              <a:avLst/>
            </a:prstGeom>
          </p:spPr>
          <p:txBody>
            <a:bodyPr anchor="t" rtlCol="false" tIns="0" lIns="0" bIns="0" rIns="0">
              <a:spAutoFit/>
            </a:bodyPr>
            <a:lstStyle/>
            <a:p>
              <a:pPr algn="just">
                <a:lnSpc>
                  <a:spcPts val="3200"/>
                </a:lnSpc>
                <a:spcBef>
                  <a:spcPct val="0"/>
                </a:spcBef>
              </a:pPr>
              <a:r>
                <a:rPr lang="en-US" sz="2500">
                  <a:solidFill>
                    <a:srgbClr val="FF6100"/>
                  </a:solidFill>
                  <a:latin typeface="Arial"/>
                </a:rPr>
                <a:t>@MsDoorley</a:t>
              </a:r>
            </a:p>
          </p:txBody>
        </p:sp>
      </p:grpSp>
    </p:spTree>
  </p:cSld>
  <p:clrMapOvr>
    <a:masterClrMapping/>
  </p:clrMapOvr>
</p:sld>
</file>

<file path=ppt/slides/slide7.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grpSp>
        <p:nvGrpSpPr>
          <p:cNvPr name="Group 2" id="2"/>
          <p:cNvGrpSpPr/>
          <p:nvPr/>
        </p:nvGrpSpPr>
        <p:grpSpPr>
          <a:xfrm rot="0">
            <a:off x="0" y="0"/>
            <a:ext cx="685800" cy="10287000"/>
            <a:chOff x="0" y="0"/>
            <a:chExt cx="914400" cy="13716000"/>
          </a:xfrm>
        </p:grpSpPr>
        <p:sp>
          <p:nvSpPr>
            <p:cNvPr name="Freeform 3" id="3"/>
            <p:cNvSpPr/>
            <p:nvPr/>
          </p:nvSpPr>
          <p:spPr>
            <a:xfrm flipH="false" flipV="false" rot="0">
              <a:off x="0" y="0"/>
              <a:ext cx="914400" cy="13716000"/>
            </a:xfrm>
            <a:custGeom>
              <a:avLst/>
              <a:gdLst/>
              <a:ahLst/>
              <a:cxnLst/>
              <a:rect r="r" b="b" t="t" l="l"/>
              <a:pathLst>
                <a:path h="13716000" w="914400">
                  <a:moveTo>
                    <a:pt x="0" y="0"/>
                  </a:moveTo>
                  <a:lnTo>
                    <a:pt x="914400" y="0"/>
                  </a:lnTo>
                  <a:lnTo>
                    <a:pt x="914400" y="13716000"/>
                  </a:lnTo>
                  <a:lnTo>
                    <a:pt x="0" y="13716000"/>
                  </a:lnTo>
                  <a:close/>
                </a:path>
              </a:pathLst>
            </a:custGeom>
            <a:solidFill>
              <a:srgbClr val="FF914D"/>
            </a:solidFill>
          </p:spPr>
        </p:sp>
      </p:grpSp>
      <p:grpSp>
        <p:nvGrpSpPr>
          <p:cNvPr name="Group 4" id="4"/>
          <p:cNvGrpSpPr/>
          <p:nvPr/>
        </p:nvGrpSpPr>
        <p:grpSpPr>
          <a:xfrm rot="0">
            <a:off x="16939260" y="0"/>
            <a:ext cx="1371600" cy="10287000"/>
            <a:chOff x="0" y="0"/>
            <a:chExt cx="1828800" cy="13716000"/>
          </a:xfrm>
        </p:grpSpPr>
        <p:sp>
          <p:nvSpPr>
            <p:cNvPr name="Freeform 5" id="5"/>
            <p:cNvSpPr/>
            <p:nvPr/>
          </p:nvSpPr>
          <p:spPr>
            <a:xfrm flipH="false" flipV="false" rot="0">
              <a:off x="0" y="0"/>
              <a:ext cx="1828800" cy="13716000"/>
            </a:xfrm>
            <a:custGeom>
              <a:avLst/>
              <a:gdLst/>
              <a:ahLst/>
              <a:cxnLst/>
              <a:rect r="r" b="b" t="t" l="l"/>
              <a:pathLst>
                <a:path h="13716000" w="1828800">
                  <a:moveTo>
                    <a:pt x="0" y="0"/>
                  </a:moveTo>
                  <a:lnTo>
                    <a:pt x="1828800" y="0"/>
                  </a:lnTo>
                  <a:lnTo>
                    <a:pt x="1828800" y="13716000"/>
                  </a:lnTo>
                  <a:lnTo>
                    <a:pt x="0" y="13716000"/>
                  </a:lnTo>
                  <a:close/>
                </a:path>
              </a:pathLst>
            </a:custGeom>
            <a:solidFill>
              <a:srgbClr val="FF6100"/>
            </a:solidFill>
          </p:spPr>
        </p:sp>
      </p:grpSp>
      <p:sp>
        <p:nvSpPr>
          <p:cNvPr name="TextBox 6" id="6"/>
          <p:cNvSpPr txBox="true"/>
          <p:nvPr/>
        </p:nvSpPr>
        <p:spPr>
          <a:xfrm rot="-5400000">
            <a:off x="-3736869" y="4806950"/>
            <a:ext cx="8016664" cy="673099"/>
          </a:xfrm>
          <a:prstGeom prst="rect">
            <a:avLst/>
          </a:prstGeom>
        </p:spPr>
        <p:txBody>
          <a:bodyPr anchor="t" rtlCol="false" tIns="0" lIns="0" bIns="0" rIns="0">
            <a:spAutoFit/>
          </a:bodyPr>
          <a:lstStyle/>
          <a:p>
            <a:pPr algn="ctr">
              <a:lnSpc>
                <a:spcPts val="4900"/>
              </a:lnSpc>
            </a:pPr>
            <a:r>
              <a:rPr lang="en-US" sz="3500">
                <a:solidFill>
                  <a:srgbClr val="FFFFFF"/>
                </a:solidFill>
                <a:latin typeface="Arial Bold"/>
              </a:rPr>
              <a:t>Strand One: The Nature of History</a:t>
            </a:r>
          </a:p>
        </p:txBody>
      </p:sp>
      <p:sp>
        <p:nvSpPr>
          <p:cNvPr name="TextBox 7" id="7"/>
          <p:cNvSpPr txBox="true"/>
          <p:nvPr/>
        </p:nvSpPr>
        <p:spPr>
          <a:xfrm rot="0">
            <a:off x="1028700" y="790575"/>
            <a:ext cx="15609955" cy="1152520"/>
          </a:xfrm>
          <a:prstGeom prst="rect">
            <a:avLst/>
          </a:prstGeom>
        </p:spPr>
        <p:txBody>
          <a:bodyPr anchor="t" rtlCol="false" tIns="0" lIns="0" bIns="0" rIns="0">
            <a:spAutoFit/>
          </a:bodyPr>
          <a:lstStyle/>
          <a:p>
            <a:pPr algn="l">
              <a:lnSpc>
                <a:spcPts val="8400"/>
              </a:lnSpc>
            </a:pPr>
            <a:r>
              <a:rPr lang="en-US" sz="6000">
                <a:solidFill>
                  <a:srgbClr val="FF6100"/>
                </a:solidFill>
                <a:latin typeface="Arial Bold"/>
              </a:rPr>
              <a:t>Possible themes or subjects for research</a:t>
            </a:r>
          </a:p>
        </p:txBody>
      </p:sp>
      <p:sp>
        <p:nvSpPr>
          <p:cNvPr name="TextBox 8" id="8"/>
          <p:cNvSpPr txBox="true"/>
          <p:nvPr/>
        </p:nvSpPr>
        <p:spPr>
          <a:xfrm rot="0">
            <a:off x="1028700" y="2149474"/>
            <a:ext cx="9432481" cy="6604000"/>
          </a:xfrm>
          <a:prstGeom prst="rect">
            <a:avLst/>
          </a:prstGeom>
        </p:spPr>
        <p:txBody>
          <a:bodyPr anchor="t" rtlCol="false" tIns="0" lIns="0" bIns="0" rIns="0">
            <a:spAutoFit/>
          </a:bodyPr>
          <a:lstStyle/>
          <a:p>
            <a:pPr algn="ctr">
              <a:lnSpc>
                <a:spcPts val="3499"/>
              </a:lnSpc>
            </a:pPr>
            <a:r>
              <a:rPr lang="en-US" sz="2499">
                <a:solidFill>
                  <a:srgbClr val="000000"/>
                </a:solidFill>
                <a:latin typeface="Arial Bold Italics"/>
              </a:rPr>
              <a:t>The 1960s - Ireland</a:t>
            </a:r>
          </a:p>
          <a:p>
            <a:pPr algn="l">
              <a:lnSpc>
                <a:spcPts val="3499"/>
              </a:lnSpc>
            </a:pPr>
            <a:r>
              <a:rPr lang="en-US" sz="2499">
                <a:solidFill>
                  <a:srgbClr val="000000"/>
                </a:solidFill>
                <a:latin typeface="Arial"/>
              </a:rPr>
              <a:t>Development of industry in the 1960s in your locality</a:t>
            </a:r>
          </a:p>
          <a:p>
            <a:pPr algn="l">
              <a:lnSpc>
                <a:spcPts val="3499"/>
              </a:lnSpc>
            </a:pPr>
            <a:r>
              <a:rPr lang="en-US" sz="2499">
                <a:solidFill>
                  <a:srgbClr val="000000"/>
                </a:solidFill>
                <a:latin typeface="Arial"/>
              </a:rPr>
              <a:t>What your local newspapers said about developments in the 1960s in Ireland</a:t>
            </a:r>
          </a:p>
          <a:p>
            <a:pPr algn="l">
              <a:lnSpc>
                <a:spcPts val="3499"/>
              </a:lnSpc>
            </a:pPr>
            <a:r>
              <a:rPr lang="en-US" sz="2499">
                <a:solidFill>
                  <a:srgbClr val="000000"/>
                </a:solidFill>
                <a:latin typeface="Arial"/>
              </a:rPr>
              <a:t>Changes in your local Catholic Church</a:t>
            </a:r>
          </a:p>
          <a:p>
            <a:pPr algn="l">
              <a:lnSpc>
                <a:spcPts val="3499"/>
              </a:lnSpc>
            </a:pPr>
            <a:r>
              <a:rPr lang="en-US" sz="2499">
                <a:solidFill>
                  <a:srgbClr val="000000"/>
                </a:solidFill>
                <a:latin typeface="Arial"/>
              </a:rPr>
              <a:t>Interviews with local people concerning changes</a:t>
            </a:r>
          </a:p>
          <a:p>
            <a:pPr algn="l">
              <a:lnSpc>
                <a:spcPts val="3499"/>
              </a:lnSpc>
            </a:pPr>
            <a:r>
              <a:rPr lang="en-US" sz="2499">
                <a:solidFill>
                  <a:srgbClr val="000000"/>
                </a:solidFill>
                <a:latin typeface="Arial"/>
              </a:rPr>
              <a:t>President Kennedy’s visit to your locality</a:t>
            </a:r>
          </a:p>
          <a:p>
            <a:pPr algn="l">
              <a:lnSpc>
                <a:spcPts val="3499"/>
              </a:lnSpc>
            </a:pPr>
            <a:r>
              <a:rPr lang="en-US" sz="2499">
                <a:solidFill>
                  <a:srgbClr val="000000"/>
                </a:solidFill>
                <a:latin typeface="Arial"/>
              </a:rPr>
              <a:t>Changes to local post-primary schools</a:t>
            </a:r>
          </a:p>
          <a:p>
            <a:pPr algn="l">
              <a:lnSpc>
                <a:spcPts val="3499"/>
              </a:lnSpc>
            </a:pPr>
            <a:r>
              <a:rPr lang="en-US" sz="2499">
                <a:solidFill>
                  <a:srgbClr val="000000"/>
                </a:solidFill>
                <a:latin typeface="Arial"/>
              </a:rPr>
              <a:t>The Troubles in Northern Ireland</a:t>
            </a:r>
          </a:p>
          <a:p>
            <a:pPr algn="l">
              <a:lnSpc>
                <a:spcPts val="3499"/>
              </a:lnSpc>
            </a:pPr>
            <a:r>
              <a:rPr lang="en-US" sz="2499">
                <a:solidFill>
                  <a:srgbClr val="000000"/>
                </a:solidFill>
                <a:latin typeface="Arial"/>
              </a:rPr>
              <a:t>Incidents/events relating to the Troubles in your locality</a:t>
            </a:r>
          </a:p>
          <a:p>
            <a:pPr algn="l">
              <a:lnSpc>
                <a:spcPts val="3499"/>
              </a:lnSpc>
            </a:pPr>
            <a:r>
              <a:rPr lang="en-US" sz="2499">
                <a:solidFill>
                  <a:srgbClr val="000000"/>
                </a:solidFill>
                <a:latin typeface="Arial"/>
              </a:rPr>
              <a:t>Reaction in your locality to Blood Sunday</a:t>
            </a:r>
          </a:p>
          <a:p>
            <a:pPr algn="ctr">
              <a:lnSpc>
                <a:spcPts val="3499"/>
              </a:lnSpc>
            </a:pPr>
            <a:r>
              <a:rPr lang="en-US" sz="2499">
                <a:solidFill>
                  <a:srgbClr val="000000"/>
                </a:solidFill>
                <a:latin typeface="Arial Bold Italics"/>
              </a:rPr>
              <a:t>European Integration</a:t>
            </a:r>
          </a:p>
          <a:p>
            <a:pPr algn="l">
              <a:lnSpc>
                <a:spcPts val="3499"/>
              </a:lnSpc>
            </a:pPr>
            <a:r>
              <a:rPr lang="en-US" sz="2499">
                <a:solidFill>
                  <a:srgbClr val="000000"/>
                </a:solidFill>
                <a:latin typeface="Arial"/>
              </a:rPr>
              <a:t>Your local MEP or past MEPs from your locality</a:t>
            </a:r>
          </a:p>
          <a:p>
            <a:pPr algn="l">
              <a:lnSpc>
                <a:spcPts val="3499"/>
              </a:lnSpc>
            </a:pPr>
            <a:r>
              <a:rPr lang="en-US" sz="2499">
                <a:solidFill>
                  <a:srgbClr val="000000"/>
                </a:solidFill>
                <a:latin typeface="Arial"/>
              </a:rPr>
              <a:t>An election campaign for the European Parliament in your locality</a:t>
            </a:r>
          </a:p>
          <a:p>
            <a:pPr algn="l">
              <a:lnSpc>
                <a:spcPts val="3499"/>
              </a:lnSpc>
            </a:pPr>
            <a:r>
              <a:rPr lang="en-US" sz="2499">
                <a:solidFill>
                  <a:srgbClr val="000000"/>
                </a:solidFill>
                <a:latin typeface="Arial"/>
              </a:rPr>
              <a:t>A large-scale project from your locality that got EU funding</a:t>
            </a:r>
          </a:p>
        </p:txBody>
      </p:sp>
      <p:sp>
        <p:nvSpPr>
          <p:cNvPr name="TextBox 9" id="9"/>
          <p:cNvSpPr txBox="true"/>
          <p:nvPr/>
        </p:nvSpPr>
        <p:spPr>
          <a:xfrm rot="5400000">
            <a:off x="13527088" y="4760912"/>
            <a:ext cx="8229600" cy="765174"/>
          </a:xfrm>
          <a:prstGeom prst="rect">
            <a:avLst/>
          </a:prstGeom>
        </p:spPr>
        <p:txBody>
          <a:bodyPr anchor="t" rtlCol="false" tIns="0" lIns="0" bIns="0" rIns="0">
            <a:spAutoFit/>
          </a:bodyPr>
          <a:lstStyle/>
          <a:p>
            <a:pPr algn="ctr">
              <a:lnSpc>
                <a:spcPts val="5600"/>
              </a:lnSpc>
            </a:pPr>
            <a:r>
              <a:rPr lang="en-US" sz="4000">
                <a:solidFill>
                  <a:srgbClr val="FFFFFF"/>
                </a:solidFill>
                <a:latin typeface="Arial Bold"/>
              </a:rPr>
              <a:t>CBA 1: My Place in the Past</a:t>
            </a:r>
          </a:p>
        </p:txBody>
      </p:sp>
      <p:grpSp>
        <p:nvGrpSpPr>
          <p:cNvPr name="Group 10" id="10"/>
          <p:cNvGrpSpPr/>
          <p:nvPr/>
        </p:nvGrpSpPr>
        <p:grpSpPr>
          <a:xfrm rot="0">
            <a:off x="13297462" y="9721305"/>
            <a:ext cx="3641798" cy="565695"/>
            <a:chOff x="0" y="0"/>
            <a:chExt cx="4855730" cy="754261"/>
          </a:xfrm>
        </p:grpSpPr>
        <p:sp>
          <p:nvSpPr>
            <p:cNvPr name="Freeform 11" id="11"/>
            <p:cNvSpPr/>
            <p:nvPr/>
          </p:nvSpPr>
          <p:spPr>
            <a:xfrm flipH="false" flipV="false" rot="0">
              <a:off x="0" y="0"/>
              <a:ext cx="754261" cy="754261"/>
            </a:xfrm>
            <a:custGeom>
              <a:avLst/>
              <a:gdLst/>
              <a:ahLst/>
              <a:cxnLst/>
              <a:rect r="r" b="b" t="t" l="l"/>
              <a:pathLst>
                <a:path h="754261" w="754261">
                  <a:moveTo>
                    <a:pt x="0" y="0"/>
                  </a:moveTo>
                  <a:lnTo>
                    <a:pt x="754261" y="0"/>
                  </a:lnTo>
                  <a:lnTo>
                    <a:pt x="754261" y="754261"/>
                  </a:lnTo>
                  <a:lnTo>
                    <a:pt x="0" y="754261"/>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12" id="12"/>
            <p:cNvSpPr/>
            <p:nvPr/>
          </p:nvSpPr>
          <p:spPr>
            <a:xfrm flipH="false" flipV="false" rot="0">
              <a:off x="881261" y="0"/>
              <a:ext cx="754261" cy="754261"/>
            </a:xfrm>
            <a:custGeom>
              <a:avLst/>
              <a:gdLst/>
              <a:ahLst/>
              <a:cxnLst/>
              <a:rect r="r" b="b" t="t" l="l"/>
              <a:pathLst>
                <a:path h="754261" w="754261">
                  <a:moveTo>
                    <a:pt x="0" y="0"/>
                  </a:moveTo>
                  <a:lnTo>
                    <a:pt x="754260" y="0"/>
                  </a:lnTo>
                  <a:lnTo>
                    <a:pt x="754260" y="754261"/>
                  </a:lnTo>
                  <a:lnTo>
                    <a:pt x="0" y="754261"/>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TextBox 13" id="13"/>
            <p:cNvSpPr txBox="true"/>
            <p:nvPr/>
          </p:nvSpPr>
          <p:spPr>
            <a:xfrm rot="0">
              <a:off x="1760497" y="51164"/>
              <a:ext cx="3095233" cy="575733"/>
            </a:xfrm>
            <a:prstGeom prst="rect">
              <a:avLst/>
            </a:prstGeom>
          </p:spPr>
          <p:txBody>
            <a:bodyPr anchor="t" rtlCol="false" tIns="0" lIns="0" bIns="0" rIns="0">
              <a:spAutoFit/>
            </a:bodyPr>
            <a:lstStyle/>
            <a:p>
              <a:pPr algn="just">
                <a:lnSpc>
                  <a:spcPts val="3200"/>
                </a:lnSpc>
                <a:spcBef>
                  <a:spcPct val="0"/>
                </a:spcBef>
              </a:pPr>
              <a:r>
                <a:rPr lang="en-US" sz="2500">
                  <a:solidFill>
                    <a:srgbClr val="FF6100"/>
                  </a:solidFill>
                  <a:latin typeface="Arial"/>
                </a:rPr>
                <a:t>@MsDoorley</a:t>
              </a:r>
            </a:p>
          </p:txBody>
        </p:sp>
      </p:grpSp>
    </p:spTree>
  </p:cSld>
  <p:clrMapOvr>
    <a:masterClrMapping/>
  </p:clrMapOvr>
</p:sld>
</file>

<file path=ppt/slides/slide8.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grpSp>
        <p:nvGrpSpPr>
          <p:cNvPr name="Group 2" id="2"/>
          <p:cNvGrpSpPr/>
          <p:nvPr/>
        </p:nvGrpSpPr>
        <p:grpSpPr>
          <a:xfrm rot="0">
            <a:off x="0" y="0"/>
            <a:ext cx="685800" cy="10287000"/>
            <a:chOff x="0" y="0"/>
            <a:chExt cx="914400" cy="13716000"/>
          </a:xfrm>
        </p:grpSpPr>
        <p:sp>
          <p:nvSpPr>
            <p:cNvPr name="Freeform 3" id="3"/>
            <p:cNvSpPr/>
            <p:nvPr/>
          </p:nvSpPr>
          <p:spPr>
            <a:xfrm flipH="false" flipV="false" rot="0">
              <a:off x="0" y="0"/>
              <a:ext cx="914400" cy="13716000"/>
            </a:xfrm>
            <a:custGeom>
              <a:avLst/>
              <a:gdLst/>
              <a:ahLst/>
              <a:cxnLst/>
              <a:rect r="r" b="b" t="t" l="l"/>
              <a:pathLst>
                <a:path h="13716000" w="914400">
                  <a:moveTo>
                    <a:pt x="0" y="0"/>
                  </a:moveTo>
                  <a:lnTo>
                    <a:pt x="914400" y="0"/>
                  </a:lnTo>
                  <a:lnTo>
                    <a:pt x="914400" y="13716000"/>
                  </a:lnTo>
                  <a:lnTo>
                    <a:pt x="0" y="13716000"/>
                  </a:lnTo>
                  <a:close/>
                </a:path>
              </a:pathLst>
            </a:custGeom>
            <a:solidFill>
              <a:srgbClr val="FF914D"/>
            </a:solidFill>
          </p:spPr>
        </p:sp>
      </p:grpSp>
      <p:grpSp>
        <p:nvGrpSpPr>
          <p:cNvPr name="Group 4" id="4"/>
          <p:cNvGrpSpPr/>
          <p:nvPr/>
        </p:nvGrpSpPr>
        <p:grpSpPr>
          <a:xfrm rot="0">
            <a:off x="16939260" y="0"/>
            <a:ext cx="1371600" cy="10287000"/>
            <a:chOff x="0" y="0"/>
            <a:chExt cx="1828800" cy="13716000"/>
          </a:xfrm>
        </p:grpSpPr>
        <p:sp>
          <p:nvSpPr>
            <p:cNvPr name="Freeform 5" id="5"/>
            <p:cNvSpPr/>
            <p:nvPr/>
          </p:nvSpPr>
          <p:spPr>
            <a:xfrm flipH="false" flipV="false" rot="0">
              <a:off x="0" y="0"/>
              <a:ext cx="1828800" cy="13716000"/>
            </a:xfrm>
            <a:custGeom>
              <a:avLst/>
              <a:gdLst/>
              <a:ahLst/>
              <a:cxnLst/>
              <a:rect r="r" b="b" t="t" l="l"/>
              <a:pathLst>
                <a:path h="13716000" w="1828800">
                  <a:moveTo>
                    <a:pt x="0" y="0"/>
                  </a:moveTo>
                  <a:lnTo>
                    <a:pt x="1828800" y="0"/>
                  </a:lnTo>
                  <a:lnTo>
                    <a:pt x="1828800" y="13716000"/>
                  </a:lnTo>
                  <a:lnTo>
                    <a:pt x="0" y="13716000"/>
                  </a:lnTo>
                  <a:close/>
                </a:path>
              </a:pathLst>
            </a:custGeom>
            <a:solidFill>
              <a:srgbClr val="FF6100"/>
            </a:solidFill>
          </p:spPr>
        </p:sp>
      </p:grpSp>
      <p:sp>
        <p:nvSpPr>
          <p:cNvPr name="TextBox 6" id="6"/>
          <p:cNvSpPr txBox="true"/>
          <p:nvPr/>
        </p:nvSpPr>
        <p:spPr>
          <a:xfrm rot="-5400000">
            <a:off x="-3736869" y="4806950"/>
            <a:ext cx="8016664" cy="673099"/>
          </a:xfrm>
          <a:prstGeom prst="rect">
            <a:avLst/>
          </a:prstGeom>
        </p:spPr>
        <p:txBody>
          <a:bodyPr anchor="t" rtlCol="false" tIns="0" lIns="0" bIns="0" rIns="0">
            <a:spAutoFit/>
          </a:bodyPr>
          <a:lstStyle/>
          <a:p>
            <a:pPr algn="ctr">
              <a:lnSpc>
                <a:spcPts val="4900"/>
              </a:lnSpc>
            </a:pPr>
            <a:r>
              <a:rPr lang="en-US" sz="3500">
                <a:solidFill>
                  <a:srgbClr val="FFFFFF"/>
                </a:solidFill>
                <a:latin typeface="Arial Bold"/>
              </a:rPr>
              <a:t>Strand One: The Nature of History</a:t>
            </a:r>
          </a:p>
        </p:txBody>
      </p:sp>
      <p:sp>
        <p:nvSpPr>
          <p:cNvPr name="TextBox 7" id="7"/>
          <p:cNvSpPr txBox="true"/>
          <p:nvPr/>
        </p:nvSpPr>
        <p:spPr>
          <a:xfrm rot="0">
            <a:off x="1007553" y="400050"/>
            <a:ext cx="15609955" cy="1844674"/>
          </a:xfrm>
          <a:prstGeom prst="rect">
            <a:avLst/>
          </a:prstGeom>
        </p:spPr>
        <p:txBody>
          <a:bodyPr anchor="t" rtlCol="false" tIns="0" lIns="0" bIns="0" rIns="0">
            <a:spAutoFit/>
          </a:bodyPr>
          <a:lstStyle/>
          <a:p>
            <a:pPr algn="l">
              <a:lnSpc>
                <a:spcPts val="7000"/>
              </a:lnSpc>
            </a:pPr>
            <a:r>
              <a:rPr lang="en-US" sz="5000">
                <a:solidFill>
                  <a:srgbClr val="FF6100"/>
                </a:solidFill>
                <a:latin typeface="Arial Bold"/>
              </a:rPr>
              <a:t>Selecting your topic</a:t>
            </a:r>
          </a:p>
          <a:p>
            <a:pPr algn="l">
              <a:lnSpc>
                <a:spcPts val="7000"/>
              </a:lnSpc>
            </a:pPr>
            <a:r>
              <a:rPr lang="en-US" sz="5000">
                <a:solidFill>
                  <a:srgbClr val="FF6100"/>
                </a:solidFill>
                <a:latin typeface="Arial Bold"/>
              </a:rPr>
              <a:t> Five Rs for thinking about historical significance</a:t>
            </a:r>
          </a:p>
        </p:txBody>
      </p:sp>
      <p:sp>
        <p:nvSpPr>
          <p:cNvPr name="TextBox 8" id="8"/>
          <p:cNvSpPr txBox="true"/>
          <p:nvPr/>
        </p:nvSpPr>
        <p:spPr>
          <a:xfrm rot="0">
            <a:off x="1028700" y="2111374"/>
            <a:ext cx="15609955" cy="4847590"/>
          </a:xfrm>
          <a:prstGeom prst="rect">
            <a:avLst/>
          </a:prstGeom>
        </p:spPr>
        <p:txBody>
          <a:bodyPr anchor="t" rtlCol="false" tIns="0" lIns="0" bIns="0" rIns="0">
            <a:spAutoFit/>
          </a:bodyPr>
          <a:lstStyle/>
          <a:p>
            <a:pPr algn="l">
              <a:lnSpc>
                <a:spcPts val="4759"/>
              </a:lnSpc>
            </a:pPr>
            <a:r>
              <a:rPr lang="en-US" sz="3399">
                <a:solidFill>
                  <a:srgbClr val="700124"/>
                </a:solidFill>
                <a:latin typeface="Arial Bold"/>
              </a:rPr>
              <a:t>Remarkable </a:t>
            </a:r>
            <a:r>
              <a:rPr lang="en-US" sz="3399">
                <a:solidFill>
                  <a:srgbClr val="000000"/>
                </a:solidFill>
                <a:latin typeface="Arial"/>
              </a:rPr>
              <a:t>– the event or development was remarked upon by people at the time and/or since</a:t>
            </a:r>
          </a:p>
          <a:p>
            <a:pPr algn="l">
              <a:lnSpc>
                <a:spcPts val="4759"/>
              </a:lnSpc>
            </a:pPr>
            <a:r>
              <a:rPr lang="en-US" sz="3399">
                <a:solidFill>
                  <a:srgbClr val="700124"/>
                </a:solidFill>
                <a:latin typeface="Arial Bold"/>
              </a:rPr>
              <a:t>Remembered </a:t>
            </a:r>
            <a:r>
              <a:rPr lang="en-US" sz="3399">
                <a:solidFill>
                  <a:srgbClr val="000000"/>
                </a:solidFill>
                <a:latin typeface="Arial"/>
              </a:rPr>
              <a:t>– the event or development was important at some stage in history within the collective memory of a group or groups.</a:t>
            </a:r>
          </a:p>
          <a:p>
            <a:pPr algn="l">
              <a:lnSpc>
                <a:spcPts val="4759"/>
              </a:lnSpc>
            </a:pPr>
            <a:r>
              <a:rPr lang="en-US" sz="3399">
                <a:solidFill>
                  <a:srgbClr val="700124"/>
                </a:solidFill>
                <a:latin typeface="Arial Bold"/>
              </a:rPr>
              <a:t>Resonant </a:t>
            </a:r>
            <a:r>
              <a:rPr lang="en-US" sz="3399">
                <a:solidFill>
                  <a:srgbClr val="000000"/>
                </a:solidFill>
                <a:latin typeface="Arial"/>
              </a:rPr>
              <a:t>– people like to make analogies with it; it is possible to connect with experiences, beliefs or situations across time and space.</a:t>
            </a:r>
          </a:p>
          <a:p>
            <a:pPr algn="l">
              <a:lnSpc>
                <a:spcPts val="4759"/>
              </a:lnSpc>
            </a:pPr>
            <a:r>
              <a:rPr lang="en-US" sz="3399">
                <a:solidFill>
                  <a:srgbClr val="700124"/>
                </a:solidFill>
                <a:latin typeface="Arial Bold"/>
              </a:rPr>
              <a:t>Resulting in change</a:t>
            </a:r>
            <a:r>
              <a:rPr lang="en-US" sz="3399">
                <a:solidFill>
                  <a:srgbClr val="000000"/>
                </a:solidFill>
                <a:latin typeface="Arial"/>
              </a:rPr>
              <a:t> – it had consequences.</a:t>
            </a:r>
          </a:p>
          <a:p>
            <a:pPr algn="l">
              <a:lnSpc>
                <a:spcPts val="4759"/>
              </a:lnSpc>
            </a:pPr>
            <a:r>
              <a:rPr lang="en-US" sz="3399">
                <a:solidFill>
                  <a:srgbClr val="700124"/>
                </a:solidFill>
                <a:latin typeface="Arial Bold"/>
              </a:rPr>
              <a:t>Revealing </a:t>
            </a:r>
            <a:r>
              <a:rPr lang="en-US" sz="3399">
                <a:solidFill>
                  <a:srgbClr val="000000"/>
                </a:solidFill>
                <a:latin typeface="Arial"/>
              </a:rPr>
              <a:t>– of some other aspect of the past. </a:t>
            </a:r>
          </a:p>
        </p:txBody>
      </p:sp>
      <p:sp>
        <p:nvSpPr>
          <p:cNvPr name="TextBox 9" id="9"/>
          <p:cNvSpPr txBox="true"/>
          <p:nvPr/>
        </p:nvSpPr>
        <p:spPr>
          <a:xfrm rot="5400000">
            <a:off x="13527088" y="4760912"/>
            <a:ext cx="8229600" cy="765174"/>
          </a:xfrm>
          <a:prstGeom prst="rect">
            <a:avLst/>
          </a:prstGeom>
        </p:spPr>
        <p:txBody>
          <a:bodyPr anchor="t" rtlCol="false" tIns="0" lIns="0" bIns="0" rIns="0">
            <a:spAutoFit/>
          </a:bodyPr>
          <a:lstStyle/>
          <a:p>
            <a:pPr algn="ctr">
              <a:lnSpc>
                <a:spcPts val="5600"/>
              </a:lnSpc>
            </a:pPr>
            <a:r>
              <a:rPr lang="en-US" sz="4000">
                <a:solidFill>
                  <a:srgbClr val="FFFFFF"/>
                </a:solidFill>
                <a:latin typeface="Arial Bold"/>
              </a:rPr>
              <a:t>CBA 1: My Place in the Past</a:t>
            </a:r>
          </a:p>
        </p:txBody>
      </p:sp>
      <p:grpSp>
        <p:nvGrpSpPr>
          <p:cNvPr name="Group 10" id="10"/>
          <p:cNvGrpSpPr/>
          <p:nvPr/>
        </p:nvGrpSpPr>
        <p:grpSpPr>
          <a:xfrm rot="0">
            <a:off x="13297462" y="9696319"/>
            <a:ext cx="3641798" cy="565695"/>
            <a:chOff x="0" y="0"/>
            <a:chExt cx="4855730" cy="754261"/>
          </a:xfrm>
        </p:grpSpPr>
        <p:sp>
          <p:nvSpPr>
            <p:cNvPr name="Freeform 11" id="11"/>
            <p:cNvSpPr/>
            <p:nvPr/>
          </p:nvSpPr>
          <p:spPr>
            <a:xfrm flipH="false" flipV="false" rot="0">
              <a:off x="0" y="0"/>
              <a:ext cx="754261" cy="754261"/>
            </a:xfrm>
            <a:custGeom>
              <a:avLst/>
              <a:gdLst/>
              <a:ahLst/>
              <a:cxnLst/>
              <a:rect r="r" b="b" t="t" l="l"/>
              <a:pathLst>
                <a:path h="754261" w="754261">
                  <a:moveTo>
                    <a:pt x="0" y="0"/>
                  </a:moveTo>
                  <a:lnTo>
                    <a:pt x="754261" y="0"/>
                  </a:lnTo>
                  <a:lnTo>
                    <a:pt x="754261" y="754261"/>
                  </a:lnTo>
                  <a:lnTo>
                    <a:pt x="0" y="754261"/>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12" id="12"/>
            <p:cNvSpPr/>
            <p:nvPr/>
          </p:nvSpPr>
          <p:spPr>
            <a:xfrm flipH="false" flipV="false" rot="0">
              <a:off x="881261" y="0"/>
              <a:ext cx="754261" cy="754261"/>
            </a:xfrm>
            <a:custGeom>
              <a:avLst/>
              <a:gdLst/>
              <a:ahLst/>
              <a:cxnLst/>
              <a:rect r="r" b="b" t="t" l="l"/>
              <a:pathLst>
                <a:path h="754261" w="754261">
                  <a:moveTo>
                    <a:pt x="0" y="0"/>
                  </a:moveTo>
                  <a:lnTo>
                    <a:pt x="754260" y="0"/>
                  </a:lnTo>
                  <a:lnTo>
                    <a:pt x="754260" y="754261"/>
                  </a:lnTo>
                  <a:lnTo>
                    <a:pt x="0" y="754261"/>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TextBox 13" id="13"/>
            <p:cNvSpPr txBox="true"/>
            <p:nvPr/>
          </p:nvSpPr>
          <p:spPr>
            <a:xfrm rot="0">
              <a:off x="1760497" y="51164"/>
              <a:ext cx="3095233" cy="575733"/>
            </a:xfrm>
            <a:prstGeom prst="rect">
              <a:avLst/>
            </a:prstGeom>
          </p:spPr>
          <p:txBody>
            <a:bodyPr anchor="t" rtlCol="false" tIns="0" lIns="0" bIns="0" rIns="0">
              <a:spAutoFit/>
            </a:bodyPr>
            <a:lstStyle/>
            <a:p>
              <a:pPr algn="just">
                <a:lnSpc>
                  <a:spcPts val="3200"/>
                </a:lnSpc>
                <a:spcBef>
                  <a:spcPct val="0"/>
                </a:spcBef>
              </a:pPr>
              <a:r>
                <a:rPr lang="en-US" sz="2500">
                  <a:solidFill>
                    <a:srgbClr val="FF6100"/>
                  </a:solidFill>
                  <a:latin typeface="Arial"/>
                </a:rPr>
                <a:t>@MsDoorley</a:t>
              </a:r>
            </a:p>
          </p:txBody>
        </p:sp>
      </p:grpSp>
    </p:spTree>
  </p:cSld>
  <p:clrMapOvr>
    <a:masterClrMapping/>
  </p:clrMapOvr>
</p:sld>
</file>

<file path=ppt/slides/slide9.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grpSp>
        <p:nvGrpSpPr>
          <p:cNvPr name="Group 2" id="2"/>
          <p:cNvGrpSpPr/>
          <p:nvPr/>
        </p:nvGrpSpPr>
        <p:grpSpPr>
          <a:xfrm rot="0">
            <a:off x="0" y="0"/>
            <a:ext cx="685800" cy="10287000"/>
            <a:chOff x="0" y="0"/>
            <a:chExt cx="914400" cy="13716000"/>
          </a:xfrm>
        </p:grpSpPr>
        <p:sp>
          <p:nvSpPr>
            <p:cNvPr name="Freeform 3" id="3"/>
            <p:cNvSpPr/>
            <p:nvPr/>
          </p:nvSpPr>
          <p:spPr>
            <a:xfrm flipH="false" flipV="false" rot="0">
              <a:off x="0" y="0"/>
              <a:ext cx="914400" cy="13716000"/>
            </a:xfrm>
            <a:custGeom>
              <a:avLst/>
              <a:gdLst/>
              <a:ahLst/>
              <a:cxnLst/>
              <a:rect r="r" b="b" t="t" l="l"/>
              <a:pathLst>
                <a:path h="13716000" w="914400">
                  <a:moveTo>
                    <a:pt x="0" y="0"/>
                  </a:moveTo>
                  <a:lnTo>
                    <a:pt x="914400" y="0"/>
                  </a:lnTo>
                  <a:lnTo>
                    <a:pt x="914400" y="13716000"/>
                  </a:lnTo>
                  <a:lnTo>
                    <a:pt x="0" y="13716000"/>
                  </a:lnTo>
                  <a:close/>
                </a:path>
              </a:pathLst>
            </a:custGeom>
            <a:solidFill>
              <a:srgbClr val="FF914D"/>
            </a:solidFill>
          </p:spPr>
        </p:sp>
      </p:grpSp>
      <p:grpSp>
        <p:nvGrpSpPr>
          <p:cNvPr name="Group 4" id="4"/>
          <p:cNvGrpSpPr/>
          <p:nvPr/>
        </p:nvGrpSpPr>
        <p:grpSpPr>
          <a:xfrm rot="0">
            <a:off x="16939260" y="0"/>
            <a:ext cx="1371600" cy="10287000"/>
            <a:chOff x="0" y="0"/>
            <a:chExt cx="1828800" cy="13716000"/>
          </a:xfrm>
        </p:grpSpPr>
        <p:sp>
          <p:nvSpPr>
            <p:cNvPr name="Freeform 5" id="5"/>
            <p:cNvSpPr/>
            <p:nvPr/>
          </p:nvSpPr>
          <p:spPr>
            <a:xfrm flipH="false" flipV="false" rot="0">
              <a:off x="0" y="0"/>
              <a:ext cx="1828800" cy="13716000"/>
            </a:xfrm>
            <a:custGeom>
              <a:avLst/>
              <a:gdLst/>
              <a:ahLst/>
              <a:cxnLst/>
              <a:rect r="r" b="b" t="t" l="l"/>
              <a:pathLst>
                <a:path h="13716000" w="1828800">
                  <a:moveTo>
                    <a:pt x="0" y="0"/>
                  </a:moveTo>
                  <a:lnTo>
                    <a:pt x="1828800" y="0"/>
                  </a:lnTo>
                  <a:lnTo>
                    <a:pt x="1828800" y="13716000"/>
                  </a:lnTo>
                  <a:lnTo>
                    <a:pt x="0" y="13716000"/>
                  </a:lnTo>
                  <a:close/>
                </a:path>
              </a:pathLst>
            </a:custGeom>
            <a:solidFill>
              <a:srgbClr val="FF6100"/>
            </a:solidFill>
          </p:spPr>
        </p:sp>
      </p:grpSp>
      <p:grpSp>
        <p:nvGrpSpPr>
          <p:cNvPr name="Group 6" id="6"/>
          <p:cNvGrpSpPr/>
          <p:nvPr/>
        </p:nvGrpSpPr>
        <p:grpSpPr>
          <a:xfrm rot="0">
            <a:off x="13297462" y="9721305"/>
            <a:ext cx="3641798" cy="565695"/>
            <a:chOff x="0" y="0"/>
            <a:chExt cx="4855730" cy="754261"/>
          </a:xfrm>
        </p:grpSpPr>
        <p:sp>
          <p:nvSpPr>
            <p:cNvPr name="Freeform 7" id="7"/>
            <p:cNvSpPr/>
            <p:nvPr/>
          </p:nvSpPr>
          <p:spPr>
            <a:xfrm flipH="false" flipV="false" rot="0">
              <a:off x="0" y="0"/>
              <a:ext cx="754261" cy="754261"/>
            </a:xfrm>
            <a:custGeom>
              <a:avLst/>
              <a:gdLst/>
              <a:ahLst/>
              <a:cxnLst/>
              <a:rect r="r" b="b" t="t" l="l"/>
              <a:pathLst>
                <a:path h="754261" w="754261">
                  <a:moveTo>
                    <a:pt x="0" y="0"/>
                  </a:moveTo>
                  <a:lnTo>
                    <a:pt x="754261" y="0"/>
                  </a:lnTo>
                  <a:lnTo>
                    <a:pt x="754261" y="754261"/>
                  </a:lnTo>
                  <a:lnTo>
                    <a:pt x="0" y="754261"/>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8" id="8"/>
            <p:cNvSpPr/>
            <p:nvPr/>
          </p:nvSpPr>
          <p:spPr>
            <a:xfrm flipH="false" flipV="false" rot="0">
              <a:off x="881261" y="0"/>
              <a:ext cx="754261" cy="754261"/>
            </a:xfrm>
            <a:custGeom>
              <a:avLst/>
              <a:gdLst/>
              <a:ahLst/>
              <a:cxnLst/>
              <a:rect r="r" b="b" t="t" l="l"/>
              <a:pathLst>
                <a:path h="754261" w="754261">
                  <a:moveTo>
                    <a:pt x="0" y="0"/>
                  </a:moveTo>
                  <a:lnTo>
                    <a:pt x="754260" y="0"/>
                  </a:lnTo>
                  <a:lnTo>
                    <a:pt x="754260" y="754261"/>
                  </a:lnTo>
                  <a:lnTo>
                    <a:pt x="0" y="754261"/>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TextBox 9" id="9"/>
            <p:cNvSpPr txBox="true"/>
            <p:nvPr/>
          </p:nvSpPr>
          <p:spPr>
            <a:xfrm rot="0">
              <a:off x="1760497" y="51164"/>
              <a:ext cx="3095233" cy="575733"/>
            </a:xfrm>
            <a:prstGeom prst="rect">
              <a:avLst/>
            </a:prstGeom>
          </p:spPr>
          <p:txBody>
            <a:bodyPr anchor="t" rtlCol="false" tIns="0" lIns="0" bIns="0" rIns="0">
              <a:spAutoFit/>
            </a:bodyPr>
            <a:lstStyle/>
            <a:p>
              <a:pPr algn="just">
                <a:lnSpc>
                  <a:spcPts val="3200"/>
                </a:lnSpc>
                <a:spcBef>
                  <a:spcPct val="0"/>
                </a:spcBef>
              </a:pPr>
              <a:r>
                <a:rPr lang="en-US" sz="2500">
                  <a:solidFill>
                    <a:srgbClr val="FF6100"/>
                  </a:solidFill>
                  <a:latin typeface="Arial"/>
                </a:rPr>
                <a:t>@MsDoorley</a:t>
              </a:r>
            </a:p>
          </p:txBody>
        </p:sp>
      </p:grpSp>
      <p:sp>
        <p:nvSpPr>
          <p:cNvPr name="TextBox 10" id="10"/>
          <p:cNvSpPr txBox="true"/>
          <p:nvPr/>
        </p:nvSpPr>
        <p:spPr>
          <a:xfrm rot="-5400000">
            <a:off x="-3736869" y="4806950"/>
            <a:ext cx="8016664" cy="673099"/>
          </a:xfrm>
          <a:prstGeom prst="rect">
            <a:avLst/>
          </a:prstGeom>
        </p:spPr>
        <p:txBody>
          <a:bodyPr anchor="t" rtlCol="false" tIns="0" lIns="0" bIns="0" rIns="0">
            <a:spAutoFit/>
          </a:bodyPr>
          <a:lstStyle/>
          <a:p>
            <a:pPr algn="ctr">
              <a:lnSpc>
                <a:spcPts val="4900"/>
              </a:lnSpc>
            </a:pPr>
            <a:r>
              <a:rPr lang="en-US" sz="3500">
                <a:solidFill>
                  <a:srgbClr val="FFFFFF"/>
                </a:solidFill>
                <a:latin typeface="Arial Bold"/>
              </a:rPr>
              <a:t>Strand One: The Nature of History</a:t>
            </a:r>
          </a:p>
        </p:txBody>
      </p:sp>
      <p:sp>
        <p:nvSpPr>
          <p:cNvPr name="TextBox 11" id="11"/>
          <p:cNvSpPr txBox="true"/>
          <p:nvPr/>
        </p:nvSpPr>
        <p:spPr>
          <a:xfrm rot="0">
            <a:off x="1028700" y="714375"/>
            <a:ext cx="15609955" cy="1530349"/>
          </a:xfrm>
          <a:prstGeom prst="rect">
            <a:avLst/>
          </a:prstGeom>
        </p:spPr>
        <p:txBody>
          <a:bodyPr anchor="t" rtlCol="false" tIns="0" lIns="0" bIns="0" rIns="0">
            <a:spAutoFit/>
          </a:bodyPr>
          <a:lstStyle/>
          <a:p>
            <a:pPr algn="l">
              <a:lnSpc>
                <a:spcPts val="11200"/>
              </a:lnSpc>
            </a:pPr>
            <a:r>
              <a:rPr lang="en-US" sz="8000">
                <a:solidFill>
                  <a:srgbClr val="FF6100"/>
                </a:solidFill>
                <a:latin typeface="Arial Bold"/>
              </a:rPr>
              <a:t>Selecting your topic</a:t>
            </a:r>
          </a:p>
        </p:txBody>
      </p:sp>
      <p:sp>
        <p:nvSpPr>
          <p:cNvPr name="TextBox 12" id="12"/>
          <p:cNvSpPr txBox="true"/>
          <p:nvPr/>
        </p:nvSpPr>
        <p:spPr>
          <a:xfrm rot="0">
            <a:off x="1028700" y="2111374"/>
            <a:ext cx="15609955" cy="3647440"/>
          </a:xfrm>
          <a:prstGeom prst="rect">
            <a:avLst/>
          </a:prstGeom>
        </p:spPr>
        <p:txBody>
          <a:bodyPr anchor="t" rtlCol="false" tIns="0" lIns="0" bIns="0" rIns="0">
            <a:spAutoFit/>
          </a:bodyPr>
          <a:lstStyle/>
          <a:p>
            <a:pPr algn="l" marL="734059" indent="-367030" lvl="1">
              <a:lnSpc>
                <a:spcPts val="4759"/>
              </a:lnSpc>
              <a:buFont typeface="Arial"/>
              <a:buChar char="•"/>
            </a:pPr>
            <a:r>
              <a:rPr lang="en-US" sz="3399">
                <a:solidFill>
                  <a:srgbClr val="000000"/>
                </a:solidFill>
                <a:latin typeface="Arial"/>
              </a:rPr>
              <a:t>There are a few things to consider, when deciding your CBA 1 topic:</a:t>
            </a:r>
          </a:p>
          <a:p>
            <a:pPr algn="l" marL="1468119" indent="-489373" lvl="2">
              <a:lnSpc>
                <a:spcPts val="4759"/>
              </a:lnSpc>
              <a:buFont typeface="Arial"/>
              <a:buChar char="⚬"/>
            </a:pPr>
            <a:r>
              <a:rPr lang="en-US" sz="3399">
                <a:solidFill>
                  <a:srgbClr val="700124"/>
                </a:solidFill>
                <a:latin typeface="Arial Bold"/>
              </a:rPr>
              <a:t>Are you interested in the topic?</a:t>
            </a:r>
          </a:p>
          <a:p>
            <a:pPr algn="l" marL="1468119" indent="-489373" lvl="2">
              <a:lnSpc>
                <a:spcPts val="4759"/>
              </a:lnSpc>
              <a:buFont typeface="Arial"/>
              <a:buChar char="⚬"/>
            </a:pPr>
            <a:r>
              <a:rPr lang="en-US" sz="3399">
                <a:solidFill>
                  <a:srgbClr val="700124"/>
                </a:solidFill>
                <a:latin typeface="Arial Bold"/>
              </a:rPr>
              <a:t>Can you get more than one good source for this topic?</a:t>
            </a:r>
          </a:p>
          <a:p>
            <a:pPr algn="l" marL="1468119" indent="-489373" lvl="2">
              <a:lnSpc>
                <a:spcPts val="4759"/>
              </a:lnSpc>
              <a:buFont typeface="Arial"/>
              <a:buChar char="⚬"/>
            </a:pPr>
            <a:r>
              <a:rPr lang="en-US" sz="3399">
                <a:solidFill>
                  <a:srgbClr val="700124"/>
                </a:solidFill>
                <a:latin typeface="Arial Bold"/>
              </a:rPr>
              <a:t>Can you gather a lot of information about your topic?</a:t>
            </a:r>
          </a:p>
          <a:p>
            <a:pPr algn="l" marL="1468119" indent="-489373" lvl="2">
              <a:lnSpc>
                <a:spcPts val="4759"/>
              </a:lnSpc>
              <a:buFont typeface="Arial"/>
              <a:buChar char="⚬"/>
            </a:pPr>
            <a:r>
              <a:rPr lang="en-US" sz="3399">
                <a:solidFill>
                  <a:srgbClr val="700124"/>
                </a:solidFill>
                <a:latin typeface="Arial Bold"/>
              </a:rPr>
              <a:t>Does your topic connect to the history of Ireland and/or the wider world?</a:t>
            </a:r>
          </a:p>
        </p:txBody>
      </p:sp>
      <p:sp>
        <p:nvSpPr>
          <p:cNvPr name="TextBox 13" id="13"/>
          <p:cNvSpPr txBox="true"/>
          <p:nvPr/>
        </p:nvSpPr>
        <p:spPr>
          <a:xfrm rot="5400000">
            <a:off x="13527088" y="4760912"/>
            <a:ext cx="8229600" cy="765174"/>
          </a:xfrm>
          <a:prstGeom prst="rect">
            <a:avLst/>
          </a:prstGeom>
        </p:spPr>
        <p:txBody>
          <a:bodyPr anchor="t" rtlCol="false" tIns="0" lIns="0" bIns="0" rIns="0">
            <a:spAutoFit/>
          </a:bodyPr>
          <a:lstStyle/>
          <a:p>
            <a:pPr algn="ctr">
              <a:lnSpc>
                <a:spcPts val="5600"/>
              </a:lnSpc>
            </a:pPr>
            <a:r>
              <a:rPr lang="en-US" sz="4000">
                <a:solidFill>
                  <a:srgbClr val="FFFFFF"/>
                </a:solidFill>
                <a:latin typeface="Arial Bold"/>
              </a:rPr>
              <a:t>CBA 1: My Place in the Past</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2006-08-16T00:00:00Z</dcterms:created>
  <dc:identifier>DAFs0kWeqZM</dc:identifier>
  <dcterms:modified xsi:type="dcterms:W3CDTF">2011-08-01T06:04:30Z</dcterms:modified>
  <cp:revision>1</cp:revision>
  <dc:title>Ch. 36 - JC History CBA1</dc:title>
</cp:coreProperties>
</file>